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3.svg" ContentType="image/svg+xml"/>
  <Override PartName="/ppt/media/image36.svg" ContentType="image/svg+xml"/>
  <Override PartName="/ppt/media/image38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7" r:id="rId3"/>
    <p:sldId id="264" r:id="rId4"/>
    <p:sldId id="268" r:id="rId6"/>
    <p:sldId id="280" r:id="rId7"/>
    <p:sldId id="287" r:id="rId8"/>
    <p:sldId id="286" r:id="rId9"/>
    <p:sldId id="285" r:id="rId10"/>
    <p:sldId id="301" r:id="rId11"/>
    <p:sldId id="312" r:id="rId12"/>
    <p:sldId id="288" r:id="rId13"/>
    <p:sldId id="322" r:id="rId14"/>
    <p:sldId id="321" r:id="rId15"/>
    <p:sldId id="297" r:id="rId16"/>
    <p:sldId id="298" r:id="rId17"/>
    <p:sldId id="300" r:id="rId18"/>
    <p:sldId id="306" r:id="rId19"/>
    <p:sldId id="307" r:id="rId20"/>
    <p:sldId id="308" r:id="rId21"/>
    <p:sldId id="31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C27F"/>
    <a:srgbClr val="9B1D08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BB50D0-1A26-4A74-A25F-EB21C2307C4F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</a:ln>
          </a:left>
          <a:right>
            <a:ln w="9525" cmpd="sng">
              <a:solidFill>
                <a:schemeClr val="accent6"/>
              </a:solidFill>
            </a:ln>
          </a:right>
          <a:top>
            <a:ln w="9525" cmpd="sng">
              <a:solidFill>
                <a:schemeClr val="accent6"/>
              </a:solidFill>
            </a:ln>
          </a:top>
          <a:bottom>
            <a:ln w="9525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6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5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7.jpeg"/><Relationship Id="rId1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7.jpeg"/><Relationship Id="rId1" Type="http://schemas.openxmlformats.org/officeDocument/2006/relationships/tags" Target="../tags/tag9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5" Type="http://schemas.openxmlformats.org/officeDocument/2006/relationships/slideLayout" Target="../slideLayouts/slideLayout6.xml"/><Relationship Id="rId34" Type="http://schemas.openxmlformats.org/officeDocument/2006/relationships/tags" Target="../tags/tag108.xml"/><Relationship Id="rId33" Type="http://schemas.openxmlformats.org/officeDocument/2006/relationships/image" Target="../media/image38.svg"/><Relationship Id="rId32" Type="http://schemas.openxmlformats.org/officeDocument/2006/relationships/image" Target="../media/image37.png"/><Relationship Id="rId31" Type="http://schemas.openxmlformats.org/officeDocument/2006/relationships/image" Target="../media/image36.svg"/><Relationship Id="rId30" Type="http://schemas.openxmlformats.org/officeDocument/2006/relationships/image" Target="../media/image35.png"/><Relationship Id="rId3" Type="http://schemas.openxmlformats.org/officeDocument/2006/relationships/tags" Target="../tags/tag97.xml"/><Relationship Id="rId29" Type="http://schemas.openxmlformats.org/officeDocument/2006/relationships/tags" Target="../tags/tag107.xml"/><Relationship Id="rId28" Type="http://schemas.openxmlformats.org/officeDocument/2006/relationships/tags" Target="../tags/tag106.xml"/><Relationship Id="rId27" Type="http://schemas.openxmlformats.org/officeDocument/2006/relationships/image" Target="../media/image34.png"/><Relationship Id="rId26" Type="http://schemas.openxmlformats.org/officeDocument/2006/relationships/image" Target="../media/image33.svg"/><Relationship Id="rId25" Type="http://schemas.openxmlformats.org/officeDocument/2006/relationships/image" Target="../media/image32.png"/><Relationship Id="rId24" Type="http://schemas.openxmlformats.org/officeDocument/2006/relationships/image" Target="../media/image31.jpeg"/><Relationship Id="rId23" Type="http://schemas.openxmlformats.org/officeDocument/2006/relationships/image" Target="../media/image30.jpeg"/><Relationship Id="rId22" Type="http://schemas.openxmlformats.org/officeDocument/2006/relationships/image" Target="../media/image29.svg"/><Relationship Id="rId21" Type="http://schemas.openxmlformats.org/officeDocument/2006/relationships/image" Target="../media/image28.png"/><Relationship Id="rId20" Type="http://schemas.openxmlformats.org/officeDocument/2006/relationships/image" Target="../media/image27.jpeg"/><Relationship Id="rId2" Type="http://schemas.openxmlformats.org/officeDocument/2006/relationships/image" Target="../media/image19.png"/><Relationship Id="rId19" Type="http://schemas.openxmlformats.org/officeDocument/2006/relationships/image" Target="../media/image26.svg"/><Relationship Id="rId18" Type="http://schemas.openxmlformats.org/officeDocument/2006/relationships/image" Target="../media/image25.jpeg"/><Relationship Id="rId17" Type="http://schemas.openxmlformats.org/officeDocument/2006/relationships/image" Target="../media/image24.svg"/><Relationship Id="rId16" Type="http://schemas.openxmlformats.org/officeDocument/2006/relationships/image" Target="../media/image23.png"/><Relationship Id="rId15" Type="http://schemas.openxmlformats.org/officeDocument/2006/relationships/image" Target="../media/image17.jpeg"/><Relationship Id="rId14" Type="http://schemas.openxmlformats.org/officeDocument/2006/relationships/image" Target="../media/image22.svg"/><Relationship Id="rId13" Type="http://schemas.openxmlformats.org/officeDocument/2006/relationships/image" Target="../media/image21.png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image" Target="../media/image20.png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5" Type="http://schemas.openxmlformats.org/officeDocument/2006/relationships/slideLayout" Target="../slideLayouts/slideLayout6.xml"/><Relationship Id="rId34" Type="http://schemas.openxmlformats.org/officeDocument/2006/relationships/tags" Target="../tags/tag120.xml"/><Relationship Id="rId33" Type="http://schemas.openxmlformats.org/officeDocument/2006/relationships/image" Target="../media/image34.png"/><Relationship Id="rId32" Type="http://schemas.openxmlformats.org/officeDocument/2006/relationships/image" Target="../media/image33.svg"/><Relationship Id="rId31" Type="http://schemas.openxmlformats.org/officeDocument/2006/relationships/image" Target="../media/image32.png"/><Relationship Id="rId30" Type="http://schemas.openxmlformats.org/officeDocument/2006/relationships/image" Target="../media/image31.jpeg"/><Relationship Id="rId3" Type="http://schemas.openxmlformats.org/officeDocument/2006/relationships/tags" Target="../tags/tag110.xml"/><Relationship Id="rId29" Type="http://schemas.openxmlformats.org/officeDocument/2006/relationships/image" Target="../media/image30.jpeg"/><Relationship Id="rId28" Type="http://schemas.openxmlformats.org/officeDocument/2006/relationships/image" Target="../media/image29.svg"/><Relationship Id="rId27" Type="http://schemas.openxmlformats.org/officeDocument/2006/relationships/image" Target="../media/image28.png"/><Relationship Id="rId26" Type="http://schemas.openxmlformats.org/officeDocument/2006/relationships/image" Target="../media/image27.jpeg"/><Relationship Id="rId25" Type="http://schemas.openxmlformats.org/officeDocument/2006/relationships/image" Target="../media/image26.svg"/><Relationship Id="rId24" Type="http://schemas.openxmlformats.org/officeDocument/2006/relationships/image" Target="../media/image25.jpeg"/><Relationship Id="rId23" Type="http://schemas.openxmlformats.org/officeDocument/2006/relationships/image" Target="../media/image22.svg"/><Relationship Id="rId22" Type="http://schemas.openxmlformats.org/officeDocument/2006/relationships/image" Target="../media/image21.png"/><Relationship Id="rId21" Type="http://schemas.openxmlformats.org/officeDocument/2006/relationships/image" Target="../media/image18.jpeg"/><Relationship Id="rId20" Type="http://schemas.openxmlformats.org/officeDocument/2006/relationships/image" Target="../media/image24.svg"/><Relationship Id="rId2" Type="http://schemas.openxmlformats.org/officeDocument/2006/relationships/tags" Target="../tags/tag109.xml"/><Relationship Id="rId19" Type="http://schemas.openxmlformats.org/officeDocument/2006/relationships/image" Target="../media/image23.png"/><Relationship Id="rId18" Type="http://schemas.openxmlformats.org/officeDocument/2006/relationships/image" Target="../media/image38.svg"/><Relationship Id="rId17" Type="http://schemas.openxmlformats.org/officeDocument/2006/relationships/image" Target="../media/image37.png"/><Relationship Id="rId16" Type="http://schemas.openxmlformats.org/officeDocument/2006/relationships/image" Target="../media/image36.svg"/><Relationship Id="rId15" Type="http://schemas.openxmlformats.org/officeDocument/2006/relationships/image" Target="../media/image35.png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image" Target="../media/image17.jpeg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20.png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6" Type="http://schemas.openxmlformats.org/officeDocument/2006/relationships/slideLayout" Target="../slideLayouts/slideLayout6.xml"/><Relationship Id="rId35" Type="http://schemas.openxmlformats.org/officeDocument/2006/relationships/tags" Target="../tags/tag132.xml"/><Relationship Id="rId34" Type="http://schemas.openxmlformats.org/officeDocument/2006/relationships/image" Target="../media/image34.png"/><Relationship Id="rId33" Type="http://schemas.openxmlformats.org/officeDocument/2006/relationships/image" Target="../media/image33.svg"/><Relationship Id="rId32" Type="http://schemas.openxmlformats.org/officeDocument/2006/relationships/image" Target="../media/image32.png"/><Relationship Id="rId31" Type="http://schemas.openxmlformats.org/officeDocument/2006/relationships/image" Target="../media/image31.jpeg"/><Relationship Id="rId30" Type="http://schemas.openxmlformats.org/officeDocument/2006/relationships/image" Target="../media/image30.jpeg"/><Relationship Id="rId3" Type="http://schemas.openxmlformats.org/officeDocument/2006/relationships/tags" Target="../tags/tag122.xml"/><Relationship Id="rId29" Type="http://schemas.openxmlformats.org/officeDocument/2006/relationships/image" Target="../media/image29.svg"/><Relationship Id="rId28" Type="http://schemas.openxmlformats.org/officeDocument/2006/relationships/image" Target="../media/image28.png"/><Relationship Id="rId27" Type="http://schemas.openxmlformats.org/officeDocument/2006/relationships/image" Target="../media/image27.jpeg"/><Relationship Id="rId26" Type="http://schemas.openxmlformats.org/officeDocument/2006/relationships/image" Target="../media/image26.svg"/><Relationship Id="rId25" Type="http://schemas.openxmlformats.org/officeDocument/2006/relationships/image" Target="../media/image25.jpeg"/><Relationship Id="rId24" Type="http://schemas.openxmlformats.org/officeDocument/2006/relationships/image" Target="../media/image22.svg"/><Relationship Id="rId23" Type="http://schemas.openxmlformats.org/officeDocument/2006/relationships/image" Target="../media/image21.png"/><Relationship Id="rId22" Type="http://schemas.openxmlformats.org/officeDocument/2006/relationships/image" Target="../media/image18.jpeg"/><Relationship Id="rId21" Type="http://schemas.openxmlformats.org/officeDocument/2006/relationships/image" Target="../media/image24.svg"/><Relationship Id="rId20" Type="http://schemas.openxmlformats.org/officeDocument/2006/relationships/image" Target="../media/image23.png"/><Relationship Id="rId2" Type="http://schemas.openxmlformats.org/officeDocument/2006/relationships/tags" Target="../tags/tag121.xml"/><Relationship Id="rId19" Type="http://schemas.openxmlformats.org/officeDocument/2006/relationships/image" Target="../media/image38.svg"/><Relationship Id="rId18" Type="http://schemas.openxmlformats.org/officeDocument/2006/relationships/image" Target="../media/image37.png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image" Target="../media/image39.png"/><Relationship Id="rId12" Type="http://schemas.openxmlformats.org/officeDocument/2006/relationships/image" Target="../media/image17.jpeg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image" Target="../media/image20.png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6" Type="http://schemas.openxmlformats.org/officeDocument/2006/relationships/slideLayout" Target="../slideLayouts/slideLayout6.xml"/><Relationship Id="rId35" Type="http://schemas.openxmlformats.org/officeDocument/2006/relationships/tags" Target="../tags/tag144.xml"/><Relationship Id="rId34" Type="http://schemas.openxmlformats.org/officeDocument/2006/relationships/image" Target="../media/image34.png"/><Relationship Id="rId33" Type="http://schemas.openxmlformats.org/officeDocument/2006/relationships/image" Target="../media/image33.svg"/><Relationship Id="rId32" Type="http://schemas.openxmlformats.org/officeDocument/2006/relationships/image" Target="../media/image32.png"/><Relationship Id="rId31" Type="http://schemas.openxmlformats.org/officeDocument/2006/relationships/image" Target="../media/image31.jpeg"/><Relationship Id="rId30" Type="http://schemas.openxmlformats.org/officeDocument/2006/relationships/image" Target="../media/image30.jpeg"/><Relationship Id="rId3" Type="http://schemas.openxmlformats.org/officeDocument/2006/relationships/tags" Target="../tags/tag134.xml"/><Relationship Id="rId29" Type="http://schemas.openxmlformats.org/officeDocument/2006/relationships/image" Target="../media/image29.svg"/><Relationship Id="rId28" Type="http://schemas.openxmlformats.org/officeDocument/2006/relationships/image" Target="../media/image28.png"/><Relationship Id="rId27" Type="http://schemas.openxmlformats.org/officeDocument/2006/relationships/image" Target="../media/image27.jpeg"/><Relationship Id="rId26" Type="http://schemas.openxmlformats.org/officeDocument/2006/relationships/image" Target="../media/image26.svg"/><Relationship Id="rId25" Type="http://schemas.openxmlformats.org/officeDocument/2006/relationships/image" Target="../media/image25.jpeg"/><Relationship Id="rId24" Type="http://schemas.openxmlformats.org/officeDocument/2006/relationships/image" Target="../media/image22.svg"/><Relationship Id="rId23" Type="http://schemas.openxmlformats.org/officeDocument/2006/relationships/image" Target="../media/image21.png"/><Relationship Id="rId22" Type="http://schemas.openxmlformats.org/officeDocument/2006/relationships/image" Target="../media/image18.jpeg"/><Relationship Id="rId21" Type="http://schemas.openxmlformats.org/officeDocument/2006/relationships/image" Target="../media/image24.svg"/><Relationship Id="rId20" Type="http://schemas.openxmlformats.org/officeDocument/2006/relationships/image" Target="../media/image23.png"/><Relationship Id="rId2" Type="http://schemas.openxmlformats.org/officeDocument/2006/relationships/tags" Target="../tags/tag133.xml"/><Relationship Id="rId19" Type="http://schemas.openxmlformats.org/officeDocument/2006/relationships/image" Target="../media/image38.svg"/><Relationship Id="rId18" Type="http://schemas.openxmlformats.org/officeDocument/2006/relationships/image" Target="../media/image37.png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image" Target="../media/image39.png"/><Relationship Id="rId12" Type="http://schemas.openxmlformats.org/officeDocument/2006/relationships/image" Target="../media/image17.jpeg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image" Target="../media/image20.png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6" Type="http://schemas.openxmlformats.org/officeDocument/2006/relationships/slideLayout" Target="../slideLayouts/slideLayout6.xml"/><Relationship Id="rId35" Type="http://schemas.openxmlformats.org/officeDocument/2006/relationships/tags" Target="../tags/tag156.xml"/><Relationship Id="rId34" Type="http://schemas.openxmlformats.org/officeDocument/2006/relationships/image" Target="../media/image24.svg"/><Relationship Id="rId33" Type="http://schemas.openxmlformats.org/officeDocument/2006/relationships/image" Target="../media/image23.png"/><Relationship Id="rId32" Type="http://schemas.openxmlformats.org/officeDocument/2006/relationships/image" Target="../media/image34.png"/><Relationship Id="rId31" Type="http://schemas.openxmlformats.org/officeDocument/2006/relationships/image" Target="../media/image33.svg"/><Relationship Id="rId30" Type="http://schemas.openxmlformats.org/officeDocument/2006/relationships/image" Target="../media/image32.png"/><Relationship Id="rId3" Type="http://schemas.openxmlformats.org/officeDocument/2006/relationships/tags" Target="../tags/tag146.xml"/><Relationship Id="rId29" Type="http://schemas.openxmlformats.org/officeDocument/2006/relationships/image" Target="../media/image31.jpeg"/><Relationship Id="rId28" Type="http://schemas.openxmlformats.org/officeDocument/2006/relationships/image" Target="../media/image30.jpeg"/><Relationship Id="rId27" Type="http://schemas.openxmlformats.org/officeDocument/2006/relationships/image" Target="../media/image29.svg"/><Relationship Id="rId26" Type="http://schemas.openxmlformats.org/officeDocument/2006/relationships/image" Target="../media/image28.png"/><Relationship Id="rId25" Type="http://schemas.openxmlformats.org/officeDocument/2006/relationships/image" Target="../media/image27.jpeg"/><Relationship Id="rId24" Type="http://schemas.openxmlformats.org/officeDocument/2006/relationships/image" Target="../media/image26.svg"/><Relationship Id="rId23" Type="http://schemas.openxmlformats.org/officeDocument/2006/relationships/image" Target="../media/image25.jpeg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image" Target="../media/image18.jpeg"/><Relationship Id="rId2" Type="http://schemas.openxmlformats.org/officeDocument/2006/relationships/tags" Target="../tags/tag145.xml"/><Relationship Id="rId19" Type="http://schemas.openxmlformats.org/officeDocument/2006/relationships/image" Target="../media/image38.svg"/><Relationship Id="rId18" Type="http://schemas.openxmlformats.org/officeDocument/2006/relationships/image" Target="../media/image37.png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image" Target="../media/image39.png"/><Relationship Id="rId12" Type="http://schemas.openxmlformats.org/officeDocument/2006/relationships/image" Target="../media/image17.jpeg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7.xml"/><Relationship Id="rId3" Type="http://schemas.openxmlformats.org/officeDocument/2006/relationships/image" Target="../media/image4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image" Target="../media/image9.svg"/><Relationship Id="rId2" Type="http://schemas.openxmlformats.org/officeDocument/2006/relationships/tags" Target="../tags/tag66.xml"/><Relationship Id="rId19" Type="http://schemas.openxmlformats.org/officeDocument/2006/relationships/image" Target="../media/image8.png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image" Target="../media/image7.svg"/><Relationship Id="rId13" Type="http://schemas.openxmlformats.org/officeDocument/2006/relationships/image" Target="../media/image6.png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38810" y="2298065"/>
            <a:ext cx="4815840" cy="2486025"/>
          </a:xfrm>
          <a:ln>
            <a:solidFill>
              <a:srgbClr val="EFC27F"/>
            </a:solidFill>
          </a:ln>
        </p:spPr>
        <p:txBody>
          <a:bodyPr vert="horz" wrap="square" lIns="0" tIns="0" rIns="0" bIns="0" rtlCol="0" anchor="ctr" anchorCtr="0">
            <a:norm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en-US" altLang="zh-CN" sz="5400" i="1" dirty="0">
                <a:solidFill>
                  <a:srgbClr val="EFC27F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冥界</a:t>
            </a:r>
            <a:r>
              <a:rPr lang="zh-CN" altLang="en-US" sz="5400" i="1" dirty="0">
                <a:solidFill>
                  <a:srgbClr val="EFC27F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鬼牌</a:t>
            </a:r>
            <a:br>
              <a:rPr lang="en-US" altLang="zh-CN" sz="5400" i="1" dirty="0">
                <a:solidFill>
                  <a:srgbClr val="EFC27F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</a:br>
            <a:r>
              <a:rPr lang="en-US" altLang="zh-CN" sz="4900" i="1" dirty="0">
                <a:solidFill>
                  <a:srgbClr val="EFC27F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Alea Acheron</a:t>
            </a:r>
            <a:endParaRPr lang="en-US" altLang="zh-CN" sz="4900" i="1" dirty="0">
              <a:solidFill>
                <a:srgbClr val="EFC27F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1803400"/>
            <a:ext cx="2110740" cy="3415665"/>
          </a:xfrm>
          <a:prstGeom prst="rect">
            <a:avLst/>
          </a:prstGeom>
          <a:effectLst>
            <a:reflection blurRad="6350" stA="50000" endA="300" endPos="25000" dist="50800" dir="5400000" sy="-100000" algn="bl" rotWithShape="0"/>
          </a:effectLst>
          <a:scene3d>
            <a:camera prst="orthographicFront">
              <a:rot lat="0" lon="0" rev="20400000"/>
            </a:camera>
            <a:lightRig rig="threePt" dir="t"/>
          </a:scene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582420"/>
            <a:ext cx="2186940" cy="3689985"/>
          </a:xfrm>
          <a:prstGeom prst="rect">
            <a:avLst/>
          </a:prstGeom>
          <a:effectLst>
            <a:reflection blurRad="6350" stA="50000" endA="300" endPos="25000" dist="508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90" y="1757680"/>
            <a:ext cx="2112010" cy="3619500"/>
          </a:xfrm>
          <a:prstGeom prst="rect">
            <a:avLst/>
          </a:prstGeom>
          <a:effectLst>
            <a:reflection blurRad="6350" stA="50000" endA="300" endPos="15000" dist="50800" dir="5400000" sy="-100000" algn="bl" rotWithShape="0"/>
          </a:effectLst>
          <a:scene3d>
            <a:camera prst="orthographicFront">
              <a:rot lat="0" lon="0" rev="600000"/>
            </a:camera>
            <a:lightRig rig="threePt" dir="t"/>
          </a:scene3d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075430" y="5670550"/>
            <a:ext cx="3175635" cy="54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03805" y="43624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rgbClr val="FF0000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刻耳柏洛斯</a:t>
            </a:r>
            <a:r>
              <a:rPr lang="en-US" altLang="zh-CN" sz="3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 </a:t>
            </a:r>
            <a:endParaRPr lang="en-US" altLang="zh-CN" sz="3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  <a:p>
            <a:pPr algn="ctr"/>
            <a:r>
              <a:rPr lang="zh-CN" altLang="en-US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血量</a:t>
            </a:r>
            <a:r>
              <a:rPr lang="en-US" altLang="zh-CN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3000/3000</a:t>
            </a:r>
            <a:endParaRPr lang="en-US" altLang="zh-CN" sz="2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25" name="图片 24" descr="西方妖怪牌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85" y="1510030"/>
            <a:ext cx="1704340" cy="26676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56200" y="4654550"/>
            <a:ext cx="1014095" cy="1014095"/>
          </a:xfrm>
          <a:prstGeom prst="ellipse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6384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0961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52725" y="6217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玩家来时的门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（自动关闭，无法进入）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2680335" y="5654040"/>
            <a:ext cx="5979795" cy="64008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55" y="8890"/>
            <a:ext cx="175387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5700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500" fill="hold"/>
                                              <p:tgtEl>
                                                <p:spTgt spid="4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0" dur="500" fill="hold"/>
                                              <p:tgtEl>
                                                <p:spTgt spid="4">
                                                  <p:txEl>
                                                    <p:pRg st="1" end="1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075430" y="5670550"/>
            <a:ext cx="3175635" cy="54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503805" y="43624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rgbClr val="FF0000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刻耳柏洛斯</a:t>
            </a:r>
            <a:r>
              <a:rPr lang="en-US" altLang="zh-CN" sz="3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 </a:t>
            </a:r>
            <a:endParaRPr lang="en-US" altLang="zh-CN" sz="3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  <a:p>
            <a:pPr algn="ctr"/>
            <a:r>
              <a:rPr lang="zh-CN" altLang="en-US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血量</a:t>
            </a:r>
            <a:r>
              <a:rPr lang="en-US" altLang="zh-CN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3000/3000</a:t>
            </a:r>
            <a:endParaRPr lang="en-US" altLang="zh-CN" sz="2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25" name="图片 24" descr="西方妖怪牌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85" y="1510030"/>
            <a:ext cx="1704340" cy="26676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56200" y="4654550"/>
            <a:ext cx="1014095" cy="1014095"/>
          </a:xfrm>
          <a:prstGeom prst="ellipse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6384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0961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52725" y="6217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玩家来时的门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（自动关闭，无法进入）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2680335" y="5654040"/>
            <a:ext cx="5979795" cy="64008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55" y="8890"/>
            <a:ext cx="175387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5700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-635" y="0"/>
            <a:ext cx="12192635" cy="6900545"/>
          </a:xfrm>
          <a:prstGeom prst="rect">
            <a:avLst/>
          </a:prstGeom>
          <a:solidFill>
            <a:schemeClr val="accent6">
              <a:alpha val="13000"/>
            </a:schemeClr>
          </a:solidFill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-635" y="3179445"/>
            <a:ext cx="12192000" cy="44259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遭遇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BOSS</a:t>
            </a:r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！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1520" y="2402205"/>
            <a:ext cx="392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※</a:t>
            </a:r>
            <a:r>
              <a:rPr lang="zh-CN" altLang="en-US">
                <a:highlight>
                  <a:srgbClr val="FFFF00"/>
                </a:highlight>
              </a:rPr>
              <a:t>这里有个全屏闪红光的效果</a:t>
            </a:r>
            <a:endParaRPr lang="zh-CN" altLang="en-US">
              <a:highlight>
                <a:srgbClr val="FFFF00"/>
              </a:highligh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500" fill="hold"/>
                                              <p:tgtEl>
                                                <p:spTgt spid="4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0" dur="500" fill="hold"/>
                                              <p:tgtEl>
                                                <p:spTgt spid="4">
                                                  <p:txEl>
                                                    <p:pRg st="1" end="1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4075430" y="5670550"/>
            <a:ext cx="3175635" cy="54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西方妖怪牌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0285" y="1510030"/>
            <a:ext cx="1704340" cy="26676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56200" y="4654550"/>
            <a:ext cx="1014095" cy="1014095"/>
          </a:xfrm>
          <a:prstGeom prst="ellipse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6384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09615" y="4810760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52725" y="62179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玩家来时的门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（自动关闭，无法进入）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乘号 18"/>
          <p:cNvSpPr/>
          <p:nvPr/>
        </p:nvSpPr>
        <p:spPr>
          <a:xfrm>
            <a:off x="2680335" y="5654040"/>
            <a:ext cx="5979795" cy="64008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70755" y="8890"/>
            <a:ext cx="175387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57000" y="3155315"/>
            <a:ext cx="635000" cy="1268095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0" y="-42545"/>
            <a:ext cx="12192635" cy="6900545"/>
          </a:xfrm>
          <a:prstGeom prst="rect">
            <a:avLst/>
          </a:prstGeom>
          <a:solidFill>
            <a:schemeClr val="accent6">
              <a:alpha val="15000"/>
            </a:schemeClr>
          </a:solidFill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2" name="15 Rectángulo redondeado"/>
          <p:cNvSpPr/>
          <p:nvPr>
            <p:custDataLst>
              <p:tags r:id="rId2"/>
            </p:custDataLst>
          </p:nvPr>
        </p:nvSpPr>
        <p:spPr>
          <a:xfrm>
            <a:off x="1701349" y="2886804"/>
            <a:ext cx="2581175" cy="64807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s-ES" sz="2400" b="1" dirty="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出牌次数为</a:t>
            </a:r>
            <a:r>
              <a:rPr lang="en-US" altLang="zh-CN" sz="2400" b="1" dirty="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5</a:t>
            </a:r>
            <a:endParaRPr lang="en-US" altLang="zh-CN" sz="2400" b="1" dirty="0"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10" name="16 Rectángulo redondeado"/>
          <p:cNvSpPr/>
          <p:nvPr/>
        </p:nvSpPr>
        <p:spPr>
          <a:xfrm>
            <a:off x="7491646" y="2886804"/>
            <a:ext cx="2581175" cy="648072"/>
          </a:xfrm>
          <a:prstGeom prst="roundRect">
            <a:avLst/>
          </a:prstGeom>
          <a:solidFill>
            <a:srgbClr val="FF0000"/>
          </a:solidFill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 dirty="0" err="1">
                <a:latin typeface="逐浪哥特真爱体" panose="03000509000000000000" charset="-122"/>
                <a:ea typeface="逐浪哥特真爱体" panose="03000509000000000000" charset="-122"/>
              </a:rPr>
              <a:t>不能打对子</a:t>
            </a:r>
            <a:endParaRPr lang="zh-CN" altLang="en-US" sz="2400" b="1" dirty="0" err="1"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2503805" y="59436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rgbClr val="FF0000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刻耳柏洛斯</a:t>
            </a:r>
            <a:r>
              <a:rPr lang="en-US" altLang="zh-CN" sz="3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 </a:t>
            </a:r>
            <a:endParaRPr lang="en-US" altLang="zh-CN" sz="3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  <a:p>
            <a:pPr algn="ctr"/>
            <a:r>
              <a:rPr lang="zh-CN" altLang="en-US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血量</a:t>
            </a:r>
            <a:r>
              <a:rPr lang="en-US" altLang="zh-CN" sz="2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3000/3000</a:t>
            </a:r>
            <a:endParaRPr lang="en-US" altLang="zh-CN" sz="2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sp>
        <p:nvSpPr>
          <p:cNvPr id="14" name="11 Rectángulo redondeado"/>
          <p:cNvSpPr/>
          <p:nvPr>
            <p:custDataLst>
              <p:tags r:id="rId4"/>
            </p:custDataLst>
          </p:nvPr>
        </p:nvSpPr>
        <p:spPr>
          <a:xfrm>
            <a:off x="4509661" y="2886804"/>
            <a:ext cx="2581175" cy="64807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2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s-ES" sz="2400" b="1" dirty="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本次栏位</a:t>
            </a:r>
            <a:r>
              <a:rPr lang="en-US" altLang="zh-CN" sz="2400" b="1" dirty="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-1</a:t>
            </a:r>
            <a:endParaRPr lang="en-US" altLang="zh-CN" sz="2400" b="1" dirty="0"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26535" y="4549775"/>
            <a:ext cx="3291840" cy="732155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逐浪哥特真爱体" panose="03000509000000000000" charset="-122"/>
                <a:ea typeface="逐浪哥特真爱体" panose="03000509000000000000" charset="-122"/>
              </a:rPr>
              <a:t>挑战</a:t>
            </a:r>
            <a:endParaRPr lang="en-US" altLang="zh-CN"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9" dur="2000" fill="hold"/>
                                              <p:tgtEl>
                                                <p:spTgt spid="2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10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6" dur="500" fill="hold"/>
                                              <p:tgtEl>
                                                <p:spTgt spid="12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9" dur="500" fill="hold"/>
                                              <p:tgtEl>
                                                <p:spTgt spid="12">
                                                  <p:txEl>
                                                    <p:pRg st="1" end="1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22" dur="1000" fill="hold"/>
                                              <p:tgtEl>
                                                <p:spTgt spid="14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  <p:bldP spid="10" grpId="0" bldLvl="0" animBg="1"/>
      <p:bldP spid="2" grpId="0" animBg="1"/>
      <p:bldP spid="2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3225165" y="1391285"/>
            <a:ext cx="7406640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4294505" y="1793240"/>
            <a:ext cx="3516630" cy="4400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距离BOSS释放黑洞 还剩2回合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pic>
        <p:nvPicPr>
          <p:cNvPr id="3" name="图片 2" descr="veryhuo.com_pkp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760" y="5057775"/>
            <a:ext cx="869315" cy="124269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14" name="矩形 13"/>
          <p:cNvSpPr/>
          <p:nvPr/>
        </p:nvSpPr>
        <p:spPr>
          <a:xfrm>
            <a:off x="1814830" y="1391285"/>
            <a:ext cx="678370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17" name="组合 16"/>
          <p:cNvGrpSpPr/>
          <p:nvPr/>
        </p:nvGrpSpPr>
        <p:grpSpPr>
          <a:xfrm>
            <a:off x="6956425" y="2781300"/>
            <a:ext cx="2095500" cy="721995"/>
            <a:chOff x="2898" y="465"/>
            <a:chExt cx="3300" cy="1404"/>
          </a:xfrm>
        </p:grpSpPr>
        <p:sp>
          <p:nvSpPr>
            <p:cNvPr id="18" name="椭圆形标注 17"/>
            <p:cNvSpPr/>
            <p:nvPr/>
          </p:nvSpPr>
          <p:spPr>
            <a:xfrm>
              <a:off x="2898" y="465"/>
              <a:ext cx="2940" cy="1404"/>
            </a:xfrm>
            <a:prstGeom prst="wedgeEllipseCallout">
              <a:avLst>
                <a:gd name="adj1" fmla="val -36394"/>
                <a:gd name="adj2" fmla="val 624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952" y="874"/>
              <a:ext cx="3246" cy="85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l"/>
              <a:r>
                <a:rPr 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想逃离冥界，做梦吧！</a:t>
              </a:r>
              <a:endParaRPr lang="zh-CN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95450" y="1320800"/>
            <a:ext cx="8936355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刻耳柏洛斯</a:t>
            </a:r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2500/3000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78630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出牌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568305" y="5589270"/>
            <a:ext cx="1466850" cy="1104900"/>
            <a:chOff x="16743" y="8903"/>
            <a:chExt cx="2310" cy="1740"/>
          </a:xfrm>
        </p:grpSpPr>
        <p:pic>
          <p:nvPicPr>
            <p:cNvPr id="23" name="图片 22" descr="SeaTalk_IMG_20241014_1733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75" y="8903"/>
              <a:ext cx="1244" cy="1741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24" name="图片 23" descr="SeaTalk_IMG_20241014_1733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7" y="8903"/>
              <a:ext cx="1244" cy="1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16743" y="9461"/>
              <a:ext cx="2311" cy="624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逐浪哥特真爱体" panose="03000509000000000000" charset="-122"/>
                  <a:ea typeface="逐浪哥特真爱体" panose="03000509000000000000" charset="-122"/>
                </a:rPr>
                <a:t>发牌区</a:t>
              </a:r>
              <a:endPara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endParaRPr>
            </a:p>
          </p:txBody>
        </p:sp>
      </p:grpSp>
      <p:sp>
        <p:nvSpPr>
          <p:cNvPr id="36" name="圆角矩形 35"/>
          <p:cNvSpPr/>
          <p:nvPr>
            <p:custDataLst>
              <p:tags r:id="rId4"/>
            </p:custDataLst>
          </p:nvPr>
        </p:nvSpPr>
        <p:spPr>
          <a:xfrm>
            <a:off x="183642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5"/>
            </p:custDataLst>
          </p:nvPr>
        </p:nvSpPr>
        <p:spPr>
          <a:xfrm>
            <a:off x="288226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1835785" y="276225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场上所有打出的对子倍率</a:t>
            </a:r>
            <a:r>
              <a:rPr lang="en-US" altLang="zh-CN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200</a:t>
            </a:r>
            <a:endParaRPr lang="en-US" altLang="zh-CN" sz="14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7"/>
            </p:custDataLst>
          </p:nvPr>
        </p:nvSpPr>
        <p:spPr>
          <a:xfrm>
            <a:off x="402717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4039235" y="461010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sym typeface="+mn-ea"/>
              </a:rPr>
              <a:t>空栏位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615" y="177165"/>
            <a:ext cx="647700" cy="110998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2797175" y="299085"/>
            <a:ext cx="1082675" cy="866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接龙倍率</a:t>
            </a:r>
            <a:r>
              <a:rPr lang="en-US" altLang="zh-CN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*4</a:t>
            </a:r>
            <a:endParaRPr lang="en-US" altLang="zh-CN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（只可用一次）</a:t>
            </a:r>
            <a:endParaRPr lang="zh-CN" altLang="en-US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11"/>
            </p:custDataLst>
          </p:nvPr>
        </p:nvSpPr>
        <p:spPr>
          <a:xfrm>
            <a:off x="517207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5172075" y="177165"/>
            <a:ext cx="915035" cy="1109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花费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30000</a:t>
            </a: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金币解锁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62065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弃牌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2" name="图片 51" descr="RPG游戏装备剑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5255" y="5511165"/>
            <a:ext cx="487045" cy="48704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pic>
        <p:nvPicPr>
          <p:cNvPr id="58" name="图片 57" descr="西方妖怪牌 (3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0025" y="2233295"/>
            <a:ext cx="1386840" cy="217424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410335" y="6123940"/>
            <a:ext cx="1416685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205740" y="6123940"/>
            <a:ext cx="209105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0190" y="6061075"/>
            <a:ext cx="28105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350/500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35" name="图片 34" descr="爱的痕迹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5944235"/>
            <a:ext cx="546735" cy="546735"/>
          </a:xfrm>
          <a:prstGeom prst="rect">
            <a:avLst/>
          </a:prstGeom>
        </p:spPr>
      </p:pic>
      <p:pic>
        <p:nvPicPr>
          <p:cNvPr id="2" name="图片 1" descr="veryhuo.com_pkp_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4840" y="4921250"/>
            <a:ext cx="842645" cy="120523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4" name="图片 3" descr="RPG游戏装备剑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5655" y="5319395"/>
            <a:ext cx="480060" cy="48006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8" name="图片 7" descr="veryhuo.com_pkp_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5715" y="4947920"/>
            <a:ext cx="861695" cy="1232535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0" name="图片 9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8765" y="5485765"/>
            <a:ext cx="491490" cy="49149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2" name="图片 11" descr="veryhuo.com_pkp_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79135" y="4855845"/>
            <a:ext cx="887730" cy="1270635"/>
          </a:xfrm>
          <a:prstGeom prst="rect">
            <a:avLst/>
          </a:prstGeom>
        </p:spPr>
      </p:pic>
      <p:pic>
        <p:nvPicPr>
          <p:cNvPr id="16" name="图片 15" descr="RPG游戏装备剑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47410" y="5227320"/>
            <a:ext cx="508635" cy="508635"/>
          </a:xfrm>
          <a:prstGeom prst="rect">
            <a:avLst/>
          </a:prstGeom>
        </p:spPr>
      </p:pic>
      <p:pic>
        <p:nvPicPr>
          <p:cNvPr id="31" name="图片 30" descr="veryhuo.com_pkp_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065" y="4893945"/>
            <a:ext cx="899160" cy="128651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33" name="图片 32" descr="RPG游戏装备剑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55740" y="5238750"/>
            <a:ext cx="513080" cy="51308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34" name="图片 33" descr="veryhuo.com_pkp_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3080" y="4987925"/>
            <a:ext cx="887095" cy="1270635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46" name="图片 45" descr="RPG游戏装备剑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20" y="5319395"/>
            <a:ext cx="509905" cy="50990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202805" y="4987925"/>
            <a:ext cx="897255" cy="1270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防御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1" name="图片 60" descr="保护盾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53935" y="5508625"/>
            <a:ext cx="590550" cy="59055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sp>
        <p:nvSpPr>
          <p:cNvPr id="62" name="文本框 61"/>
          <p:cNvSpPr txBox="1"/>
          <p:nvPr/>
        </p:nvSpPr>
        <p:spPr>
          <a:xfrm>
            <a:off x="7811135" y="5002530"/>
            <a:ext cx="91948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捕获网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44485" y="5508625"/>
            <a:ext cx="602615" cy="62928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7" name="文本框 6"/>
          <p:cNvSpPr txBox="1"/>
          <p:nvPr>
            <p:custDataLst>
              <p:tags r:id="rId28"/>
            </p:custDataLst>
          </p:nvPr>
        </p:nvSpPr>
        <p:spPr>
          <a:xfrm>
            <a:off x="514350" y="3220085"/>
            <a:ext cx="1659255" cy="1156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可出牌数：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可弃牌数：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金币：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30000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9"/>
            </p:custDataLst>
          </p:nvPr>
        </p:nvSpPr>
        <p:spPr>
          <a:xfrm>
            <a:off x="605155" y="4587240"/>
            <a:ext cx="1146810" cy="4419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00000"/>
              </a:lnSpc>
            </a:pPr>
            <a:r>
              <a:rPr 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牌组手册</a:t>
            </a:r>
            <a:endParaRPr 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850" y="1850390"/>
            <a:ext cx="1786890" cy="1449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伤害计算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191260" y="2687955"/>
            <a:ext cx="70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50" name="图片 49" descr="火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71930" y="2194560"/>
            <a:ext cx="737870" cy="73787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47193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27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53" name="图片 52" descr="火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1965" y="2258060"/>
            <a:ext cx="737870" cy="73787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1435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100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</p:spTree>
    <p:custDataLst>
      <p:tags r:id="rId3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3225165" y="1391285"/>
            <a:ext cx="7406640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814830" y="1391285"/>
            <a:ext cx="678370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17" name="组合 16"/>
          <p:cNvGrpSpPr/>
          <p:nvPr/>
        </p:nvGrpSpPr>
        <p:grpSpPr>
          <a:xfrm>
            <a:off x="6956425" y="2781300"/>
            <a:ext cx="2095500" cy="721995"/>
            <a:chOff x="2898" y="465"/>
            <a:chExt cx="3300" cy="1404"/>
          </a:xfrm>
        </p:grpSpPr>
        <p:sp>
          <p:nvSpPr>
            <p:cNvPr id="18" name="椭圆形标注 17"/>
            <p:cNvSpPr/>
            <p:nvPr/>
          </p:nvSpPr>
          <p:spPr>
            <a:xfrm>
              <a:off x="2898" y="465"/>
              <a:ext cx="2940" cy="1404"/>
            </a:xfrm>
            <a:prstGeom prst="wedgeEllipseCallout">
              <a:avLst>
                <a:gd name="adj1" fmla="val -36394"/>
                <a:gd name="adj2" fmla="val 624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952" y="874"/>
              <a:ext cx="3246" cy="85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尝尝火球的滋味吧</a:t>
              </a:r>
              <a:endParaRPr lang="zh-CN" altLang="en-US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95450" y="1320800"/>
            <a:ext cx="8936355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刻耳柏洛斯</a:t>
            </a:r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2500/3000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568305" y="5589270"/>
            <a:ext cx="1466850" cy="1104900"/>
            <a:chOff x="16743" y="8903"/>
            <a:chExt cx="2310" cy="1740"/>
          </a:xfrm>
        </p:grpSpPr>
        <p:pic>
          <p:nvPicPr>
            <p:cNvPr id="23" name="图片 22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75" y="8903"/>
              <a:ext cx="1244" cy="1741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24" name="图片 23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77" y="8903"/>
              <a:ext cx="1244" cy="1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16743" y="9461"/>
              <a:ext cx="2311" cy="624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逐浪哥特真爱体" panose="03000509000000000000" charset="-122"/>
                  <a:ea typeface="逐浪哥特真爱体" panose="03000509000000000000" charset="-122"/>
                </a:rPr>
                <a:t>发牌区</a:t>
              </a:r>
              <a:endPara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endParaRPr>
            </a:p>
          </p:txBody>
        </p:sp>
      </p:grpSp>
      <p:sp>
        <p:nvSpPr>
          <p:cNvPr id="36" name="圆角矩形 35"/>
          <p:cNvSpPr/>
          <p:nvPr>
            <p:custDataLst>
              <p:tags r:id="rId3"/>
            </p:custDataLst>
          </p:nvPr>
        </p:nvSpPr>
        <p:spPr>
          <a:xfrm>
            <a:off x="152654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4"/>
            </p:custDataLst>
          </p:nvPr>
        </p:nvSpPr>
        <p:spPr>
          <a:xfrm>
            <a:off x="257238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1525905" y="276225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场上所有打出的对子倍率</a:t>
            </a:r>
            <a:r>
              <a:rPr lang="en-US" altLang="zh-CN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200</a:t>
            </a:r>
            <a:endParaRPr lang="en-US" altLang="zh-CN" sz="14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6"/>
            </p:custDataLst>
          </p:nvPr>
        </p:nvSpPr>
        <p:spPr>
          <a:xfrm>
            <a:off x="371729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3729355" y="461010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sym typeface="+mn-ea"/>
              </a:rPr>
              <a:t>空栏位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735" y="177165"/>
            <a:ext cx="647700" cy="110998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2487295" y="299085"/>
            <a:ext cx="1082675" cy="866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接龙倍率</a:t>
            </a:r>
            <a:r>
              <a:rPr lang="en-US" altLang="zh-CN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*4</a:t>
            </a:r>
            <a:endParaRPr lang="en-US" altLang="zh-CN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（只可用一次）</a:t>
            </a:r>
            <a:endParaRPr lang="zh-CN" altLang="en-US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10"/>
            </p:custDataLst>
          </p:nvPr>
        </p:nvSpPr>
        <p:spPr>
          <a:xfrm>
            <a:off x="486219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4862195" y="177165"/>
            <a:ext cx="915035" cy="1109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花费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30000</a:t>
            </a: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金币解锁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58" name="图片 57" descr="西方妖怪牌 (3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0025" y="2194560"/>
            <a:ext cx="1386840" cy="217424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514350" y="3220085"/>
            <a:ext cx="1659255" cy="1156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可出牌数：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可弃牌数：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金币：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30000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605155" y="4587240"/>
            <a:ext cx="1146810" cy="4419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00000"/>
              </a:lnSpc>
            </a:pPr>
            <a:r>
              <a:rPr 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牌组手册</a:t>
            </a:r>
            <a:endParaRPr 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0850" y="1850390"/>
            <a:ext cx="1786890" cy="1449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伤害计算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1260" y="2687955"/>
            <a:ext cx="70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30" name="图片 29" descr="火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71930" y="2194560"/>
            <a:ext cx="737870" cy="73787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47193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27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47" name="图片 46" descr="火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1965" y="2258060"/>
            <a:ext cx="737870" cy="73787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435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100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10335" y="6123940"/>
            <a:ext cx="1416685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205740" y="6123940"/>
            <a:ext cx="209105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0190" y="6061075"/>
            <a:ext cx="28105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350/500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63" name="图片 62" descr="爱的痕迹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5944235"/>
            <a:ext cx="546735" cy="546735"/>
          </a:xfrm>
          <a:prstGeom prst="rect">
            <a:avLst/>
          </a:prstGeom>
        </p:spPr>
      </p:pic>
      <p:pic>
        <p:nvPicPr>
          <p:cNvPr id="2" name="图片 1" descr="veryhuo.com_pkp_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94760" y="5057775"/>
            <a:ext cx="869315" cy="124269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4" name="文本框 3"/>
          <p:cNvSpPr txBox="1"/>
          <p:nvPr/>
        </p:nvSpPr>
        <p:spPr>
          <a:xfrm>
            <a:off x="4278630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弃牌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2065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出牌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 descr="RPG游戏装备剑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45255" y="5511165"/>
            <a:ext cx="487045" cy="48704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pic>
        <p:nvPicPr>
          <p:cNvPr id="8" name="图片 7" descr="veryhuo.com_pkp_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34840" y="4921250"/>
            <a:ext cx="842645" cy="120523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9" name="图片 8" descr="RPG游戏装备剑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05655" y="5319395"/>
            <a:ext cx="480060" cy="48006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0" name="图片 9" descr="veryhuo.com_pkp_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85715" y="4947920"/>
            <a:ext cx="861695" cy="1232535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1" name="图片 10" descr="RPG游戏装备剑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58765" y="5485765"/>
            <a:ext cx="491490" cy="49149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2" name="图片 11" descr="veryhuo.com_pkp_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79135" y="4855845"/>
            <a:ext cx="887730" cy="1270635"/>
          </a:xfrm>
          <a:prstGeom prst="rect">
            <a:avLst/>
          </a:prstGeom>
        </p:spPr>
      </p:pic>
      <p:pic>
        <p:nvPicPr>
          <p:cNvPr id="16" name="图片 15" descr="RPG游戏装备剑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47410" y="5227320"/>
            <a:ext cx="508635" cy="508635"/>
          </a:xfrm>
          <a:prstGeom prst="rect">
            <a:avLst/>
          </a:prstGeom>
        </p:spPr>
      </p:pic>
      <p:pic>
        <p:nvPicPr>
          <p:cNvPr id="13" name="图片 12" descr="veryhuo.com_pkp_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2065" y="4893945"/>
            <a:ext cx="899160" cy="128651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33" name="图片 32" descr="RPG游戏装备剑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55740" y="5238750"/>
            <a:ext cx="513080" cy="51308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34" name="图片 33" descr="veryhuo.com_pkp_5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63080" y="4987925"/>
            <a:ext cx="887095" cy="1270635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46" name="图片 45" descr="RPG游戏装备剑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68820" y="5319395"/>
            <a:ext cx="509905" cy="50990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202805" y="4987925"/>
            <a:ext cx="897255" cy="1270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防御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6" name="图片 65" descr="保护盾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353935" y="5508625"/>
            <a:ext cx="590550" cy="59055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sp>
        <p:nvSpPr>
          <p:cNvPr id="67" name="文本框 66"/>
          <p:cNvSpPr txBox="1"/>
          <p:nvPr/>
        </p:nvSpPr>
        <p:spPr>
          <a:xfrm>
            <a:off x="7811135" y="5002530"/>
            <a:ext cx="91948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捕获网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44485" y="5508625"/>
            <a:ext cx="602615" cy="62928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69" name="文本框 68"/>
          <p:cNvSpPr txBox="1"/>
          <p:nvPr/>
        </p:nvSpPr>
        <p:spPr>
          <a:xfrm>
            <a:off x="-635" y="0"/>
            <a:ext cx="12192635" cy="6900545"/>
          </a:xfrm>
          <a:prstGeom prst="rect">
            <a:avLst/>
          </a:prstGeom>
          <a:solidFill>
            <a:schemeClr val="accent6">
              <a:alpha val="13000"/>
            </a:schemeClr>
          </a:solidFill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-635" y="3179445"/>
            <a:ext cx="12192000" cy="44259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即将释放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黑洞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，请在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回合内打出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200</a:t>
            </a:r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伤害应对！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</p:spTree>
    <p:custDataLst>
      <p:tags r:id="rId3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3225165" y="1391285"/>
            <a:ext cx="7406640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814830" y="1391285"/>
            <a:ext cx="678370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17" name="组合 16"/>
          <p:cNvGrpSpPr/>
          <p:nvPr/>
        </p:nvGrpSpPr>
        <p:grpSpPr>
          <a:xfrm>
            <a:off x="7094855" y="2540635"/>
            <a:ext cx="2748915" cy="962660"/>
            <a:chOff x="3090" y="465"/>
            <a:chExt cx="3457" cy="1404"/>
          </a:xfrm>
        </p:grpSpPr>
        <p:sp>
          <p:nvSpPr>
            <p:cNvPr id="18" name="椭圆形标注 17"/>
            <p:cNvSpPr/>
            <p:nvPr/>
          </p:nvSpPr>
          <p:spPr>
            <a:xfrm>
              <a:off x="3090" y="465"/>
              <a:ext cx="2940" cy="1404"/>
            </a:xfrm>
            <a:prstGeom prst="wedgeEllipseCallout">
              <a:avLst>
                <a:gd name="adj1" fmla="val -36394"/>
                <a:gd name="adj2" fmla="val 624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01" y="680"/>
              <a:ext cx="3246" cy="85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黑洞吟唱中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……</a:t>
              </a:r>
              <a:endParaRPr lang="en-US" altLang="zh-CN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（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1</a:t>
              </a:r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回合后下落，造成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200</a:t>
              </a:r>
              <a:endParaRPr lang="en-US" altLang="zh-CN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伤害）</a:t>
              </a:r>
              <a:endParaRPr lang="zh-CN" altLang="en-US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95450" y="1320800"/>
            <a:ext cx="8936355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刻耳柏洛斯</a:t>
            </a:r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2500/3000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568305" y="5589270"/>
            <a:ext cx="1466850" cy="1104900"/>
            <a:chOff x="16743" y="8903"/>
            <a:chExt cx="2310" cy="1740"/>
          </a:xfrm>
        </p:grpSpPr>
        <p:pic>
          <p:nvPicPr>
            <p:cNvPr id="23" name="图片 22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75" y="8903"/>
              <a:ext cx="1244" cy="1741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24" name="图片 23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77" y="8903"/>
              <a:ext cx="1244" cy="1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16743" y="9461"/>
              <a:ext cx="2311" cy="624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逐浪哥特真爱体" panose="03000509000000000000" charset="-122"/>
                  <a:ea typeface="逐浪哥特真爱体" panose="03000509000000000000" charset="-122"/>
                </a:rPr>
                <a:t>发牌区</a:t>
              </a:r>
              <a:endPara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endParaRPr>
            </a:p>
          </p:txBody>
        </p:sp>
      </p:grpSp>
      <p:sp>
        <p:nvSpPr>
          <p:cNvPr id="36" name="圆角矩形 35"/>
          <p:cNvSpPr/>
          <p:nvPr>
            <p:custDataLst>
              <p:tags r:id="rId3"/>
            </p:custDataLst>
          </p:nvPr>
        </p:nvSpPr>
        <p:spPr>
          <a:xfrm>
            <a:off x="152654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4"/>
            </p:custDataLst>
          </p:nvPr>
        </p:nvSpPr>
        <p:spPr>
          <a:xfrm>
            <a:off x="257238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1525905" y="276225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场上所有打出的对子倍率</a:t>
            </a:r>
            <a:r>
              <a:rPr lang="en-US" altLang="zh-CN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200</a:t>
            </a:r>
            <a:endParaRPr lang="en-US" altLang="zh-CN" sz="14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6"/>
            </p:custDataLst>
          </p:nvPr>
        </p:nvSpPr>
        <p:spPr>
          <a:xfrm>
            <a:off x="371729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3729355" y="461010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sym typeface="+mn-ea"/>
              </a:rPr>
              <a:t>空栏位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735" y="177165"/>
            <a:ext cx="647700" cy="110998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2487295" y="299085"/>
            <a:ext cx="1082675" cy="866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接龙倍率</a:t>
            </a:r>
            <a:r>
              <a:rPr lang="en-US" altLang="zh-CN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*4</a:t>
            </a:r>
            <a:endParaRPr lang="en-US" altLang="zh-CN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（只可用一次）</a:t>
            </a:r>
            <a:endParaRPr lang="zh-CN" altLang="en-US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10"/>
            </p:custDataLst>
          </p:nvPr>
        </p:nvSpPr>
        <p:spPr>
          <a:xfrm>
            <a:off x="486219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4862195" y="177165"/>
            <a:ext cx="915035" cy="1109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花费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30000</a:t>
            </a: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金币解锁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58" name="图片 57" descr="西方妖怪牌 (3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0025" y="2194560"/>
            <a:ext cx="1386840" cy="2174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4390" y="1876425"/>
            <a:ext cx="2450465" cy="26676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514350" y="3220085"/>
            <a:ext cx="1659255" cy="1156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可出牌数：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可弃牌数：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金币：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30000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605155" y="4587240"/>
            <a:ext cx="1146810" cy="4419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00000"/>
              </a:lnSpc>
            </a:pPr>
            <a:r>
              <a:rPr 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牌组手册</a:t>
            </a:r>
            <a:endParaRPr 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0850" y="1850390"/>
            <a:ext cx="1786890" cy="1449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伤害计算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1260" y="2687955"/>
            <a:ext cx="70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22" name="图片 21" descr="火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1930" y="2194560"/>
            <a:ext cx="737870" cy="7378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47193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27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47" name="图片 46" descr="火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1965" y="2258060"/>
            <a:ext cx="737870" cy="73787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435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100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10335" y="6123940"/>
            <a:ext cx="1416685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205740" y="6123940"/>
            <a:ext cx="209105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0190" y="6061075"/>
            <a:ext cx="28105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350/500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35" name="图片 34" descr="爱的痕迹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5944235"/>
            <a:ext cx="546735" cy="546735"/>
          </a:xfrm>
          <a:prstGeom prst="rect">
            <a:avLst/>
          </a:prstGeom>
        </p:spPr>
      </p:pic>
      <p:pic>
        <p:nvPicPr>
          <p:cNvPr id="2" name="图片 1" descr="veryhuo.com_pkp_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94760" y="5057775"/>
            <a:ext cx="869315" cy="124269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4" name="文本框 3"/>
          <p:cNvSpPr txBox="1"/>
          <p:nvPr/>
        </p:nvSpPr>
        <p:spPr>
          <a:xfrm>
            <a:off x="4278630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出牌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2065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弃牌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45255" y="5511165"/>
            <a:ext cx="487045" cy="48704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pic>
        <p:nvPicPr>
          <p:cNvPr id="9" name="图片 8" descr="veryhuo.com_pkp_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34840" y="4921250"/>
            <a:ext cx="842645" cy="120523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0" name="图片 9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5655" y="5319395"/>
            <a:ext cx="480060" cy="48006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11" name="图片 10" descr="veryhuo.com_pkp_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85715" y="4947920"/>
            <a:ext cx="861695" cy="1232535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3" name="图片 32" descr="RPG游戏装备剑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58765" y="5485765"/>
            <a:ext cx="491490" cy="49149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4" name="图片 33" descr="veryhuo.com_pkp_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9135" y="4855845"/>
            <a:ext cx="887730" cy="1270635"/>
          </a:xfrm>
          <a:prstGeom prst="rect">
            <a:avLst/>
          </a:prstGeom>
        </p:spPr>
      </p:pic>
      <p:pic>
        <p:nvPicPr>
          <p:cNvPr id="46" name="图片 45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47410" y="5227320"/>
            <a:ext cx="508635" cy="508635"/>
          </a:xfrm>
          <a:prstGeom prst="rect">
            <a:avLst/>
          </a:prstGeom>
        </p:spPr>
      </p:pic>
      <p:pic>
        <p:nvPicPr>
          <p:cNvPr id="60" name="图片 59" descr="veryhuo.com_pkp_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065" y="4893945"/>
            <a:ext cx="899160" cy="128651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1" name="图片 60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555740" y="5238750"/>
            <a:ext cx="513080" cy="51308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2" name="图片 61" descr="veryhuo.com_pkp_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63080" y="4987925"/>
            <a:ext cx="887095" cy="1270635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3" name="图片 62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68820" y="5319395"/>
            <a:ext cx="509905" cy="5099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7202805" y="4987925"/>
            <a:ext cx="897255" cy="1270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防御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5" name="图片 64" descr="保护盾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53935" y="5508625"/>
            <a:ext cx="590550" cy="59055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sp>
        <p:nvSpPr>
          <p:cNvPr id="66" name="文本框 65"/>
          <p:cNvSpPr txBox="1"/>
          <p:nvPr/>
        </p:nvSpPr>
        <p:spPr>
          <a:xfrm>
            <a:off x="7811135" y="5002530"/>
            <a:ext cx="91948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捕获网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4485" y="5508625"/>
            <a:ext cx="602615" cy="62928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</p:spTree>
    <p:custDataLst>
      <p:tags r:id="rId3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3225165" y="1391285"/>
            <a:ext cx="7406640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814830" y="1391285"/>
            <a:ext cx="678370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17" name="组合 16"/>
          <p:cNvGrpSpPr/>
          <p:nvPr/>
        </p:nvGrpSpPr>
        <p:grpSpPr>
          <a:xfrm>
            <a:off x="7094855" y="2540635"/>
            <a:ext cx="2748915" cy="962660"/>
            <a:chOff x="3090" y="465"/>
            <a:chExt cx="3457" cy="1404"/>
          </a:xfrm>
        </p:grpSpPr>
        <p:sp>
          <p:nvSpPr>
            <p:cNvPr id="18" name="椭圆形标注 17"/>
            <p:cNvSpPr/>
            <p:nvPr/>
          </p:nvSpPr>
          <p:spPr>
            <a:xfrm>
              <a:off x="3090" y="465"/>
              <a:ext cx="2940" cy="1404"/>
            </a:xfrm>
            <a:prstGeom prst="wedgeEllipseCallout">
              <a:avLst>
                <a:gd name="adj1" fmla="val -36394"/>
                <a:gd name="adj2" fmla="val 624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01" y="680"/>
              <a:ext cx="3246" cy="85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黑洞吟唱中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……</a:t>
              </a:r>
              <a:endParaRPr lang="en-US" altLang="zh-CN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（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1</a:t>
              </a:r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回合后下落，造成</a:t>
              </a:r>
              <a:r>
                <a:rPr lang="en-US" altLang="zh-CN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200</a:t>
              </a:r>
              <a:endParaRPr lang="en-US" altLang="zh-CN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  <a:p>
              <a:pPr algn="l"/>
              <a:r>
                <a:rPr lang="zh-CN" altLang="en-US" sz="1400">
                  <a:latin typeface="逐浪哥特真爱体" panose="03000509000000000000" charset="-122"/>
                  <a:ea typeface="逐浪哥特真爱体" panose="03000509000000000000" charset="-122"/>
                  <a:cs typeface="逐浪哥特真爱体" panose="03000509000000000000" charset="-122"/>
                  <a:sym typeface="逐浪哥特真爱体" panose="03000509000000000000" charset="-122"/>
                </a:rPr>
                <a:t>伤害）</a:t>
              </a:r>
              <a:endParaRPr lang="zh-CN" altLang="en-US" sz="1400"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95450" y="1320800"/>
            <a:ext cx="8936355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刻耳柏洛斯</a:t>
            </a:r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2500/3000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568305" y="5589270"/>
            <a:ext cx="1466850" cy="1104900"/>
            <a:chOff x="16743" y="8903"/>
            <a:chExt cx="2310" cy="1740"/>
          </a:xfrm>
        </p:grpSpPr>
        <p:pic>
          <p:nvPicPr>
            <p:cNvPr id="23" name="图片 22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75" y="8903"/>
              <a:ext cx="1244" cy="1741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24" name="图片 23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77" y="8903"/>
              <a:ext cx="1244" cy="1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16743" y="9461"/>
              <a:ext cx="2311" cy="624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逐浪哥特真爱体" panose="03000509000000000000" charset="-122"/>
                  <a:ea typeface="逐浪哥特真爱体" panose="03000509000000000000" charset="-122"/>
                </a:rPr>
                <a:t>发牌区</a:t>
              </a:r>
              <a:endPara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endParaRPr>
            </a:p>
          </p:txBody>
        </p:sp>
      </p:grpSp>
      <p:sp>
        <p:nvSpPr>
          <p:cNvPr id="36" name="圆角矩形 35"/>
          <p:cNvSpPr/>
          <p:nvPr>
            <p:custDataLst>
              <p:tags r:id="rId3"/>
            </p:custDataLst>
          </p:nvPr>
        </p:nvSpPr>
        <p:spPr>
          <a:xfrm>
            <a:off x="152654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4"/>
            </p:custDataLst>
          </p:nvPr>
        </p:nvSpPr>
        <p:spPr>
          <a:xfrm>
            <a:off x="257238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1525905" y="276225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场上所有打出的对子倍率</a:t>
            </a:r>
            <a:r>
              <a:rPr lang="en-US" altLang="zh-CN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200</a:t>
            </a:r>
            <a:endParaRPr lang="en-US" altLang="zh-CN" sz="14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6"/>
            </p:custDataLst>
          </p:nvPr>
        </p:nvSpPr>
        <p:spPr>
          <a:xfrm>
            <a:off x="371729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3729355" y="461010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sym typeface="+mn-ea"/>
              </a:rPr>
              <a:t>空栏位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735" y="177165"/>
            <a:ext cx="647700" cy="110998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2487295" y="299085"/>
            <a:ext cx="1082675" cy="866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接龙倍率</a:t>
            </a:r>
            <a:r>
              <a:rPr lang="en-US" altLang="zh-CN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*4</a:t>
            </a:r>
            <a:endParaRPr lang="en-US" altLang="zh-CN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（只可用一次）</a:t>
            </a:r>
            <a:endParaRPr lang="zh-CN" altLang="en-US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10"/>
            </p:custDataLst>
          </p:nvPr>
        </p:nvSpPr>
        <p:spPr>
          <a:xfrm>
            <a:off x="486219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4862195" y="177165"/>
            <a:ext cx="915035" cy="1109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花费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30000</a:t>
            </a: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金币解锁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58" name="图片 57" descr="西方妖怪牌 (3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0025" y="2194560"/>
            <a:ext cx="1386840" cy="2174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4390" y="1876425"/>
            <a:ext cx="2450465" cy="266763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514350" y="3220085"/>
            <a:ext cx="1659255" cy="1156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可出牌数：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可弃牌数：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金币：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30000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605155" y="4587240"/>
            <a:ext cx="1146810" cy="4419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00000"/>
              </a:lnSpc>
            </a:pPr>
            <a:r>
              <a:rPr 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牌组手册</a:t>
            </a:r>
            <a:endParaRPr 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0850" y="1850390"/>
            <a:ext cx="1786890" cy="1449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伤害计算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1260" y="2687955"/>
            <a:ext cx="70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33" name="图片 32" descr="火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1930" y="2194560"/>
            <a:ext cx="737870" cy="73787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47193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47" name="图片 46" descr="火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1965" y="2258060"/>
            <a:ext cx="737870" cy="73787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435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100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10335" y="6123940"/>
            <a:ext cx="1416685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205740" y="6123940"/>
            <a:ext cx="209105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0190" y="6061075"/>
            <a:ext cx="28105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350/500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63" name="图片 62" descr="爱的痕迹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5944235"/>
            <a:ext cx="546735" cy="546735"/>
          </a:xfrm>
          <a:prstGeom prst="rect">
            <a:avLst/>
          </a:prstGeom>
        </p:spPr>
      </p:pic>
      <p:pic>
        <p:nvPicPr>
          <p:cNvPr id="7" name="图片 6" descr="veryhuo.com_pkp_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94760" y="5057775"/>
            <a:ext cx="869315" cy="124269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10" name="文本框 9"/>
          <p:cNvSpPr txBox="1"/>
          <p:nvPr/>
        </p:nvSpPr>
        <p:spPr>
          <a:xfrm>
            <a:off x="4278630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出牌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2065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弃牌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6" name="图片 15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45255" y="5511165"/>
            <a:ext cx="487045" cy="48704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pic>
        <p:nvPicPr>
          <p:cNvPr id="22" name="图片 21" descr="veryhuo.com_pkp_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34840" y="4921250"/>
            <a:ext cx="842645" cy="120523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28" name="图片 27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5655" y="5319395"/>
            <a:ext cx="480060" cy="48006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29" name="图片 28" descr="veryhuo.com_pkp_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88560" y="4302760"/>
            <a:ext cx="861695" cy="1232535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0" name="图片 29" descr="RPG游戏装备剑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61610" y="4840605"/>
            <a:ext cx="491490" cy="49149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1" name="图片 30" descr="veryhuo.com_pkp_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79135" y="4855845"/>
            <a:ext cx="887730" cy="1270635"/>
          </a:xfrm>
          <a:prstGeom prst="rect">
            <a:avLst/>
          </a:prstGeom>
        </p:spPr>
      </p:pic>
      <p:pic>
        <p:nvPicPr>
          <p:cNvPr id="35" name="图片 34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47410" y="5227320"/>
            <a:ext cx="508635" cy="508635"/>
          </a:xfrm>
          <a:prstGeom prst="rect">
            <a:avLst/>
          </a:prstGeom>
        </p:spPr>
      </p:pic>
      <p:pic>
        <p:nvPicPr>
          <p:cNvPr id="46" name="图片 45" descr="veryhuo.com_pkp_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065" y="4302760"/>
            <a:ext cx="899160" cy="128651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55" name="图片 54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555740" y="4647565"/>
            <a:ext cx="513080" cy="51308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56" name="图片 55" descr="veryhuo.com_pkp_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63080" y="4987925"/>
            <a:ext cx="887095" cy="1270635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4" name="图片 63" descr="RPG游戏装备剑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68820" y="5319395"/>
            <a:ext cx="509905" cy="509905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7202805" y="4987925"/>
            <a:ext cx="897255" cy="1270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防御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6" name="图片 65" descr="保护盾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53935" y="5508625"/>
            <a:ext cx="590550" cy="59055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sp>
        <p:nvSpPr>
          <p:cNvPr id="67" name="文本框 66"/>
          <p:cNvSpPr txBox="1"/>
          <p:nvPr/>
        </p:nvSpPr>
        <p:spPr>
          <a:xfrm>
            <a:off x="7811135" y="5002530"/>
            <a:ext cx="91948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捕获网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4485" y="5508625"/>
            <a:ext cx="602615" cy="62928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</p:spTree>
    <p:custDataLst>
      <p:tags r:id="rId3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3225165" y="1391285"/>
            <a:ext cx="7406640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814830" y="1391285"/>
            <a:ext cx="678370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695450" y="1320800"/>
            <a:ext cx="8936355" cy="42989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刻耳柏洛斯</a:t>
            </a:r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</a:rPr>
              <a:t> 2500/3000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568305" y="5589270"/>
            <a:ext cx="1466850" cy="1104900"/>
            <a:chOff x="16743" y="8903"/>
            <a:chExt cx="2310" cy="1740"/>
          </a:xfrm>
        </p:grpSpPr>
        <p:pic>
          <p:nvPicPr>
            <p:cNvPr id="23" name="图片 22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75" y="8903"/>
              <a:ext cx="1244" cy="1741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24" name="图片 23" descr="SeaTalk_IMG_20241014_1733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077" y="8903"/>
              <a:ext cx="1244" cy="1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16743" y="9461"/>
              <a:ext cx="2311" cy="624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逐浪哥特真爱体" panose="03000509000000000000" charset="-122"/>
                  <a:ea typeface="逐浪哥特真爱体" panose="03000509000000000000" charset="-122"/>
                </a:rPr>
                <a:t>发牌区</a:t>
              </a:r>
              <a:endPara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endParaRPr>
            </a:p>
          </p:txBody>
        </p:sp>
      </p:grpSp>
      <p:sp>
        <p:nvSpPr>
          <p:cNvPr id="36" name="圆角矩形 35"/>
          <p:cNvSpPr/>
          <p:nvPr>
            <p:custDataLst>
              <p:tags r:id="rId3"/>
            </p:custDataLst>
          </p:nvPr>
        </p:nvSpPr>
        <p:spPr>
          <a:xfrm>
            <a:off x="152654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4"/>
            </p:custDataLst>
          </p:nvPr>
        </p:nvSpPr>
        <p:spPr>
          <a:xfrm>
            <a:off x="257238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1525905" y="276225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场上所有打出的对子倍率</a:t>
            </a:r>
            <a:r>
              <a:rPr lang="en-US" altLang="zh-CN" sz="14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200</a:t>
            </a:r>
            <a:endParaRPr lang="en-US" altLang="zh-CN" sz="14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6"/>
            </p:custDataLst>
          </p:nvPr>
        </p:nvSpPr>
        <p:spPr>
          <a:xfrm>
            <a:off x="3717290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3729355" y="461010"/>
            <a:ext cx="915035" cy="3962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sym typeface="+mn-ea"/>
              </a:rPr>
              <a:t>空栏位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735" y="177165"/>
            <a:ext cx="647700" cy="110998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2487295" y="299085"/>
            <a:ext cx="1082675" cy="866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接龙倍率</a:t>
            </a:r>
            <a:r>
              <a:rPr lang="en-US" altLang="zh-CN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*4</a:t>
            </a:r>
            <a:endParaRPr lang="en-US" altLang="zh-CN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（只可用一次）</a:t>
            </a:r>
            <a:endParaRPr lang="zh-CN" altLang="en-US" sz="1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sp>
        <p:nvSpPr>
          <p:cNvPr id="43" name="圆角矩形 42"/>
          <p:cNvSpPr/>
          <p:nvPr>
            <p:custDataLst>
              <p:tags r:id="rId10"/>
            </p:custDataLst>
          </p:nvPr>
        </p:nvSpPr>
        <p:spPr>
          <a:xfrm>
            <a:off x="4862195" y="131445"/>
            <a:ext cx="914400" cy="115570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4862195" y="177165"/>
            <a:ext cx="915035" cy="110998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花费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30000</a:t>
            </a: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</a:rPr>
              <a:t>金币解锁</a:t>
            </a:r>
            <a:endParaRPr lang="zh-CN" altLang="en-US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</a:endParaRPr>
          </a:p>
        </p:txBody>
      </p:sp>
      <p:pic>
        <p:nvPicPr>
          <p:cNvPr id="58" name="图片 57" descr="西方妖怪牌 (3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0025" y="2194560"/>
            <a:ext cx="1386840" cy="2174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4390" y="1876425"/>
            <a:ext cx="2450465" cy="266763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514350" y="3220085"/>
            <a:ext cx="1659255" cy="1156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可出牌数：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可弃牌数：</a:t>
            </a:r>
            <a:r>
              <a:rPr lang="en-US" alt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金币：</a:t>
            </a:r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30000</a:t>
            </a:r>
            <a:endParaRPr lang="en-US" alt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605155" y="4587240"/>
            <a:ext cx="1146810" cy="4419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00000"/>
              </a:lnSpc>
            </a:pPr>
            <a:r>
              <a:rPr lang="zh-CN" sz="18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牌组手册</a:t>
            </a:r>
            <a:endParaRPr lang="zh-CN" sz="18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0850" y="1850390"/>
            <a:ext cx="1786890" cy="1449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伤害计算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1260" y="2687955"/>
            <a:ext cx="701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×</a:t>
            </a:r>
            <a:endParaRPr lang="zh-CN" altLang="en-US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33" name="图片 32" descr="火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1930" y="2194560"/>
            <a:ext cx="737870" cy="73787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47193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5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pic>
        <p:nvPicPr>
          <p:cNvPr id="47" name="图片 46" descr="火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1965" y="2258060"/>
            <a:ext cx="737870" cy="73787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14350" y="2687955"/>
            <a:ext cx="701675" cy="3683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逐浪哥特真爱体" panose="03000509000000000000" charset="-122"/>
              </a:rPr>
              <a:t>100</a:t>
            </a:r>
            <a:endParaRPr lang="en-US" altLang="zh-CN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09435" y="2562860"/>
            <a:ext cx="13595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逐浪哥特真爱体" panose="03000509000000000000" charset="-122"/>
                <a:sym typeface="逐浪哥特真爱体" panose="03000509000000000000" charset="-122"/>
              </a:rPr>
              <a:t>-200</a:t>
            </a:r>
            <a:endParaRPr lang="en-US" altLang="zh-CN" sz="32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逐浪哥特真爱体" panose="03000509000000000000" charset="-122"/>
              <a:sym typeface="逐浪哥特真爱体" panose="03000509000000000000" charset="-122"/>
            </a:endParaRPr>
          </a:p>
        </p:txBody>
      </p:sp>
      <p:sp>
        <p:nvSpPr>
          <p:cNvPr id="16" name="十字星 15"/>
          <p:cNvSpPr/>
          <p:nvPr/>
        </p:nvSpPr>
        <p:spPr>
          <a:xfrm>
            <a:off x="5579110" y="2117725"/>
            <a:ext cx="1515745" cy="1983105"/>
          </a:xfrm>
          <a:prstGeom prst="star4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orthographicFront">
              <a:rot lat="0" lon="0" rev="20100000"/>
            </a:camera>
            <a:lightRig rig="threePt" dir="t"/>
          </a:scene3d>
        </p:spPr>
        <p:style>
          <a:lnRef idx="0">
            <a:srgbClr val="FFFFFF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veryhuo.com_pkp_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94760" y="5057775"/>
            <a:ext cx="869315" cy="124269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12" name="文本框 11"/>
          <p:cNvSpPr txBox="1"/>
          <p:nvPr/>
        </p:nvSpPr>
        <p:spPr>
          <a:xfrm>
            <a:off x="4278630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出牌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62065" y="6339840"/>
            <a:ext cx="1500505" cy="47180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120000"/>
              </a:lnSpc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弃牌</a:t>
            </a:r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8" name="图片 17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45255" y="5511165"/>
            <a:ext cx="487045" cy="487045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pic>
        <p:nvPicPr>
          <p:cNvPr id="19" name="图片 18" descr="veryhuo.com_pkp_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34840" y="4921250"/>
            <a:ext cx="842645" cy="120523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28" name="图片 27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05655" y="5319395"/>
            <a:ext cx="480060" cy="48006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1" name="图片 30" descr="veryhuo.com_pkp_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85715" y="4947920"/>
            <a:ext cx="861695" cy="1232535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46" name="图片 45" descr="RPG游戏装备剑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8765" y="5485765"/>
            <a:ext cx="491490" cy="49149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55" name="图片 54" descr="veryhuo.com_pkp_1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79135" y="4855845"/>
            <a:ext cx="887730" cy="1270635"/>
          </a:xfrm>
          <a:prstGeom prst="rect">
            <a:avLst/>
          </a:prstGeom>
        </p:spPr>
      </p:pic>
      <p:pic>
        <p:nvPicPr>
          <p:cNvPr id="56" name="图片 55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47410" y="5227320"/>
            <a:ext cx="508635" cy="508635"/>
          </a:xfrm>
          <a:prstGeom prst="rect">
            <a:avLst/>
          </a:prstGeom>
        </p:spPr>
      </p:pic>
      <p:pic>
        <p:nvPicPr>
          <p:cNvPr id="60" name="图片 59" descr="veryhuo.com_pkp_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065" y="4893945"/>
            <a:ext cx="899160" cy="128651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1" name="图片 60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555740" y="5238750"/>
            <a:ext cx="513080" cy="51308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2" name="图片 61" descr="veryhuo.com_pkp_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63080" y="4987925"/>
            <a:ext cx="887095" cy="1270635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63" name="图片 62" descr="RPG游戏装备剑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68820" y="5319395"/>
            <a:ext cx="509905" cy="5099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7202805" y="4987925"/>
            <a:ext cx="897255" cy="1270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防御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5" name="图片 64" descr="保护盾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53935" y="5508625"/>
            <a:ext cx="590550" cy="590550"/>
          </a:xfrm>
          <a:prstGeom prst="rect">
            <a:avLst/>
          </a:prstGeom>
          <a:scene3d>
            <a:camera prst="orthographicFront">
              <a:rot lat="0" lon="0" rev="21300000"/>
            </a:camera>
            <a:lightRig rig="threePt" dir="t"/>
          </a:scene3d>
        </p:spPr>
      </p:pic>
      <p:sp>
        <p:nvSpPr>
          <p:cNvPr id="66" name="文本框 65"/>
          <p:cNvSpPr txBox="1"/>
          <p:nvPr/>
        </p:nvSpPr>
        <p:spPr>
          <a:xfrm>
            <a:off x="7811135" y="5002530"/>
            <a:ext cx="919480" cy="1301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20000"/>
              </a:lnSpc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捕获网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44485" y="5508625"/>
            <a:ext cx="602615" cy="62928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6" name="矩形 5"/>
          <p:cNvSpPr/>
          <p:nvPr/>
        </p:nvSpPr>
        <p:spPr>
          <a:xfrm>
            <a:off x="1410335" y="6123940"/>
            <a:ext cx="1416685" cy="318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205740" y="6123940"/>
            <a:ext cx="2091055" cy="3187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0190" y="6061075"/>
            <a:ext cx="28105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200">
                <a:solidFill>
                  <a:schemeClr val="bg1"/>
                </a:solidFill>
                <a:latin typeface="逐浪哥特真爱体" panose="03000509000000000000" charset="-122"/>
                <a:ea typeface="逐浪哥特真爱体" panose="03000509000000000000" charset="-122"/>
                <a:cs typeface="逐浪哥特真爱体" panose="03000509000000000000" charset="-122"/>
                <a:sym typeface="+mn-ea"/>
              </a:rPr>
              <a:t>350/500</a:t>
            </a:r>
            <a:endParaRPr lang="en-US" altLang="zh-CN" sz="2200">
              <a:solidFill>
                <a:schemeClr val="bg1"/>
              </a:solidFill>
              <a:latin typeface="逐浪哥特真爱体" panose="03000509000000000000" charset="-122"/>
              <a:ea typeface="逐浪哥特真爱体" panose="03000509000000000000" charset="-122"/>
              <a:cs typeface="逐浪哥特真爱体" panose="03000509000000000000" charset="-122"/>
              <a:sym typeface="+mn-ea"/>
            </a:endParaRPr>
          </a:p>
        </p:txBody>
      </p:sp>
      <p:pic>
        <p:nvPicPr>
          <p:cNvPr id="45" name="图片 44" descr="爱的痕迹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5944235"/>
            <a:ext cx="546735" cy="546735"/>
          </a:xfrm>
          <a:prstGeom prst="rect">
            <a:avLst/>
          </a:prstGeom>
        </p:spPr>
      </p:pic>
    </p:spTree>
    <p:custDataLst>
      <p:tags r:id="rId3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C000"/>
                </a:solidFill>
              </a:rPr>
              <a:t>用手牌攻击魔神</a:t>
            </a:r>
            <a:endParaRPr lang="en-US" altLang="zh-CN">
              <a:solidFill>
                <a:srgbClr val="FFC000"/>
              </a:solidFill>
            </a:endParaRPr>
          </a:p>
        </p:txBody>
      </p:sp>
      <p:pic>
        <p:nvPicPr>
          <p:cNvPr id="3" name="SeaTalk_VDO_20241024_10280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32965" y="1558925"/>
            <a:ext cx="7315200" cy="4114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EFC27F"/>
                </a:solidFill>
              </a:rPr>
              <a:t>第一版</a:t>
            </a:r>
            <a:r>
              <a:rPr lang="en-US" altLang="zh-CN">
                <a:solidFill>
                  <a:srgbClr val="EFC27F"/>
                </a:solidFill>
              </a:rPr>
              <a:t>demo</a:t>
            </a:r>
            <a:r>
              <a:rPr lang="zh-CN" altLang="en-US">
                <a:solidFill>
                  <a:srgbClr val="EFC27F"/>
                </a:solidFill>
              </a:rPr>
              <a:t>的工作量</a:t>
            </a:r>
            <a:endParaRPr lang="zh-CN" altLang="en-US">
              <a:solidFill>
                <a:srgbClr val="EFC27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角色基础移动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基础战斗，伤害结算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肉鸽房间的机制（暂时先只做个商店</a:t>
            </a:r>
            <a:r>
              <a:rPr lang="en-US" altLang="zh-CN">
                <a:solidFill>
                  <a:schemeClr val="bg1"/>
                </a:solidFill>
              </a:rPr>
              <a:t>npc</a:t>
            </a:r>
            <a:r>
              <a:rPr lang="zh-CN" altLang="en-US">
                <a:solidFill>
                  <a:schemeClr val="bg1"/>
                </a:solidFill>
              </a:rPr>
              <a:t>，有余力的话再加一个许愿池）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个小怪关</a:t>
            </a:r>
            <a:r>
              <a:rPr lang="en-US" altLang="zh-CN">
                <a:solidFill>
                  <a:schemeClr val="bg1"/>
                </a:solidFill>
              </a:rPr>
              <a:t>+1</a:t>
            </a:r>
            <a:r>
              <a:rPr lang="zh-CN" altLang="en-US">
                <a:solidFill>
                  <a:schemeClr val="bg1"/>
                </a:solidFill>
              </a:rPr>
              <a:t>个</a:t>
            </a:r>
            <a:r>
              <a:rPr lang="en-US" altLang="zh-CN">
                <a:solidFill>
                  <a:schemeClr val="bg1"/>
                </a:solidFill>
              </a:rPr>
              <a:t>boss</a:t>
            </a:r>
            <a:r>
              <a:rPr lang="zh-CN" altLang="en-US">
                <a:solidFill>
                  <a:schemeClr val="bg1"/>
                </a:solidFill>
              </a:rPr>
              <a:t>关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olidFill>
                  <a:srgbClr val="EFC27F"/>
                </a:solidFill>
              </a:rPr>
              <a:t>基础介绍</a:t>
            </a:r>
            <a:endParaRPr lang="zh-CN" altLang="en-US">
              <a:solidFill>
                <a:srgbClr val="EFC27F"/>
              </a:solidFill>
            </a:endParaRPr>
          </a:p>
        </p:txBody>
      </p:sp>
      <p:sp>
        <p:nvSpPr>
          <p:cNvPr id="21" name="圆角矩形 20"/>
          <p:cNvSpPr/>
          <p:nvPr>
            <p:custDataLst>
              <p:tags r:id="rId2"/>
            </p:custDataLst>
          </p:nvPr>
        </p:nvSpPr>
        <p:spPr>
          <a:xfrm>
            <a:off x="4529000" y="1767818"/>
            <a:ext cx="3172734" cy="4150425"/>
          </a:xfrm>
          <a:prstGeom prst="roundRect">
            <a:avLst>
              <a:gd name="adj" fmla="val 13095"/>
            </a:avLst>
          </a:prstGeom>
          <a:solidFill>
            <a:schemeClr val="tx1"/>
          </a:solidFill>
          <a:ln>
            <a:solidFill>
              <a:srgbClr val="EFC27F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813969" y="300289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EFC27F"/>
                </a:solidFill>
                <a:latin typeface="+mn-ea"/>
                <a:cs typeface="+mn-ea"/>
              </a:rPr>
              <a:t>玩法介绍</a:t>
            </a:r>
            <a:endParaRPr lang="zh-CN" altLang="en-US" sz="2000" b="1">
              <a:solidFill>
                <a:srgbClr val="EFC27F"/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schemeClr val="bg1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EFC27F"/>
                </a:solidFill>
                <a:latin typeface="+mn-ea"/>
                <a:cs typeface="+mn-ea"/>
              </a:rPr>
              <a:t>游戏以单人肉鸽闯关为核心目的，玩家需要在对局中</a:t>
            </a:r>
            <a:r>
              <a:rPr lang="zh-CN" altLang="en-US" sz="1200">
                <a:solidFill>
                  <a:srgbClr val="EFC27F"/>
                </a:solidFill>
                <a:latin typeface="+mn-ea"/>
                <a:cs typeface="+mn-ea"/>
                <a:sym typeface="+mn-ea"/>
              </a:rPr>
              <a:t>通过牌组构筑，获得合适的协同效果，</a:t>
            </a:r>
            <a:r>
              <a:rPr lang="zh-CN" altLang="en-US" sz="1200">
                <a:solidFill>
                  <a:srgbClr val="EFC27F"/>
                </a:solidFill>
                <a:latin typeface="+mn-ea"/>
                <a:cs typeface="+mn-ea"/>
              </a:rPr>
              <a:t>打出手牌并造成伤害，来打败每关的怪物。</a:t>
            </a:r>
            <a:endParaRPr lang="zh-CN" altLang="en-US" sz="1200">
              <a:solidFill>
                <a:srgbClr val="EFC27F"/>
              </a:solidFill>
              <a:latin typeface="+mn-ea"/>
              <a:cs typeface="+mn-ea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5799539" y="2094152"/>
            <a:ext cx="631001" cy="631001"/>
          </a:xfrm>
          <a:prstGeom prst="ellipse">
            <a:avLst/>
          </a:prstGeom>
          <a:noFill/>
          <a:ln w="25400">
            <a:solidFill>
              <a:srgbClr val="EFC2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3" descr="343439383331313b343532303031393bd2b5bca8b9dcc0e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4702" y="2288509"/>
            <a:ext cx="260576" cy="260576"/>
          </a:xfrm>
          <a:prstGeom prst="rect">
            <a:avLst/>
          </a:prstGeom>
        </p:spPr>
      </p:pic>
      <p:cxnSp>
        <p:nvCxnSpPr>
          <p:cNvPr id="34" name="直接连接符 33"/>
          <p:cNvCxnSpPr/>
          <p:nvPr>
            <p:custDataLst>
              <p:tags r:id="rId8"/>
            </p:custDataLst>
          </p:nvPr>
        </p:nvCxnSpPr>
        <p:spPr>
          <a:xfrm>
            <a:off x="5917728" y="5512459"/>
            <a:ext cx="394622" cy="0"/>
          </a:xfrm>
          <a:prstGeom prst="line">
            <a:avLst/>
          </a:prstGeom>
          <a:ln w="44450" cap="rnd"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9"/>
            </p:custDataLst>
          </p:nvPr>
        </p:nvSpPr>
        <p:spPr>
          <a:xfrm>
            <a:off x="741680" y="1767818"/>
            <a:ext cx="3171421" cy="4150425"/>
          </a:xfrm>
          <a:prstGeom prst="roundRect">
            <a:avLst>
              <a:gd name="adj" fmla="val 13095"/>
            </a:avLst>
          </a:prstGeom>
          <a:solidFill>
            <a:schemeClr val="tx1"/>
          </a:solidFill>
          <a:ln>
            <a:solidFill>
              <a:srgbClr val="EFC2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1025992" y="300289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EFC27F"/>
                </a:solidFill>
                <a:latin typeface="+mn-ea"/>
                <a:cs typeface="+mn-ea"/>
              </a:rPr>
              <a:t>游戏类型</a:t>
            </a:r>
            <a:endParaRPr lang="zh-CN" altLang="en-US" sz="2000" b="1" dirty="0">
              <a:solidFill>
                <a:srgbClr val="EFC27F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EFC27F"/>
                </a:solidFill>
                <a:latin typeface="+mn-ea"/>
                <a:cs typeface="+mn-ea"/>
              </a:rPr>
              <a:t>牌组构建式</a:t>
            </a:r>
            <a:r>
              <a:rPr lang="en-US" altLang="zh-CN" sz="1400" dirty="0">
                <a:solidFill>
                  <a:srgbClr val="EFC27F"/>
                </a:solidFill>
                <a:latin typeface="+mn-ea"/>
                <a:cs typeface="+mn-ea"/>
              </a:rPr>
              <a:t>Rougelike</a:t>
            </a:r>
            <a:endParaRPr lang="zh-CN" altLang="en-US" sz="1400" dirty="0">
              <a:solidFill>
                <a:srgbClr val="EFC27F"/>
              </a:solidFill>
              <a:latin typeface="+mn-ea"/>
              <a:cs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2011562" y="2094152"/>
            <a:ext cx="631001" cy="631001"/>
          </a:xfrm>
          <a:prstGeom prst="ellipse">
            <a:avLst/>
          </a:prstGeom>
          <a:noFill/>
          <a:ln w="25400">
            <a:solidFill>
              <a:srgbClr val="EFC2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4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6725" y="2279316"/>
            <a:ext cx="260674" cy="260674"/>
          </a:xfrm>
          <a:prstGeom prst="rect">
            <a:avLst/>
          </a:prstGeom>
        </p:spPr>
      </p:pic>
      <p:cxnSp>
        <p:nvCxnSpPr>
          <p:cNvPr id="30" name="直接连接符 29"/>
          <p:cNvCxnSpPr/>
          <p:nvPr>
            <p:custDataLst>
              <p:tags r:id="rId15"/>
            </p:custDataLst>
          </p:nvPr>
        </p:nvCxnSpPr>
        <p:spPr>
          <a:xfrm>
            <a:off x="2129751" y="5512459"/>
            <a:ext cx="394622" cy="0"/>
          </a:xfrm>
          <a:prstGeom prst="line">
            <a:avLst/>
          </a:prstGeom>
          <a:ln w="44450" cap="rnd"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>
            <p:custDataLst>
              <p:tags r:id="rId16"/>
            </p:custDataLst>
          </p:nvPr>
        </p:nvSpPr>
        <p:spPr>
          <a:xfrm>
            <a:off x="8406130" y="1767818"/>
            <a:ext cx="3171421" cy="4150425"/>
          </a:xfrm>
          <a:prstGeom prst="roundRect">
            <a:avLst>
              <a:gd name="adj" fmla="val 13095"/>
            </a:avLst>
          </a:prstGeom>
          <a:solidFill>
            <a:schemeClr val="tx1"/>
          </a:solidFill>
          <a:ln>
            <a:solidFill>
              <a:srgbClr val="EFC2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7"/>
            </p:custDataLst>
          </p:nvPr>
        </p:nvSpPr>
        <p:spPr>
          <a:xfrm>
            <a:off x="8690442" y="305496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EFC27F"/>
                </a:solidFill>
                <a:latin typeface="+mn-ea"/>
                <a:cs typeface="+mn-ea"/>
              </a:rPr>
              <a:t>平台</a:t>
            </a:r>
            <a:endParaRPr lang="zh-CN" altLang="en-US" sz="2000" b="1" dirty="0">
              <a:solidFill>
                <a:srgbClr val="EFC27F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dirty="0">
              <a:solidFill>
                <a:srgbClr val="EFC27F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EFC27F"/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EFC27F"/>
                </a:solidFill>
                <a:latin typeface="+mn-ea"/>
                <a:cs typeface="+mn-ea"/>
              </a:rPr>
              <a:t>PC</a:t>
            </a:r>
            <a:endParaRPr lang="en-US" altLang="zh-CN" dirty="0">
              <a:solidFill>
                <a:srgbClr val="EFC27F"/>
              </a:solidFill>
              <a:latin typeface="+mn-ea"/>
              <a:cs typeface="+mn-ea"/>
            </a:endParaRPr>
          </a:p>
        </p:txBody>
      </p:sp>
      <p:sp>
        <p:nvSpPr>
          <p:cNvPr id="9" name="椭圆 8"/>
          <p:cNvSpPr/>
          <p:nvPr>
            <p:custDataLst>
              <p:tags r:id="rId18"/>
            </p:custDataLst>
          </p:nvPr>
        </p:nvSpPr>
        <p:spPr>
          <a:xfrm>
            <a:off x="9587112" y="2094152"/>
            <a:ext cx="631001" cy="631001"/>
          </a:xfrm>
          <a:prstGeom prst="ellipse">
            <a:avLst/>
          </a:prstGeom>
          <a:noFill/>
          <a:ln w="25400">
            <a:solidFill>
              <a:srgbClr val="EFC2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手机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33585" y="2155190"/>
            <a:ext cx="508635" cy="50863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77290" y="3573780"/>
            <a:ext cx="2301240" cy="0"/>
          </a:xfrm>
          <a:prstGeom prst="line">
            <a:avLst/>
          </a:prstGeom>
          <a:ln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945380" y="3573780"/>
            <a:ext cx="2301240" cy="0"/>
          </a:xfrm>
          <a:prstGeom prst="line">
            <a:avLst/>
          </a:prstGeom>
          <a:ln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841740" y="3573780"/>
            <a:ext cx="2301240" cy="0"/>
          </a:xfrm>
          <a:prstGeom prst="line">
            <a:avLst/>
          </a:prstGeom>
          <a:ln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21"/>
            </p:custDataLst>
          </p:nvPr>
        </p:nvCxnSpPr>
        <p:spPr>
          <a:xfrm>
            <a:off x="9824248" y="5512459"/>
            <a:ext cx="394622" cy="0"/>
          </a:xfrm>
          <a:prstGeom prst="line">
            <a:avLst/>
          </a:prstGeom>
          <a:ln w="44450" cap="rnd">
            <a:solidFill>
              <a:srgbClr val="EFC27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EFC27F"/>
                </a:solidFill>
              </a:rPr>
              <a:t>灵感来源</a:t>
            </a:r>
            <a:endParaRPr lang="zh-CN" altLang="en-US">
              <a:solidFill>
                <a:srgbClr val="EFC27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5377180"/>
            <a:ext cx="4154805" cy="7683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24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RPG</a:t>
            </a:r>
            <a:r>
              <a:rPr lang="zh-CN" altLang="en-US" sz="24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肉鸽</a:t>
            </a:r>
            <a:endParaRPr lang="zh-CN" altLang="en-US" sz="2400">
              <a:solidFill>
                <a:srgbClr val="EFC27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牌组构筑的乐趣</a:t>
            </a:r>
            <a:r>
              <a:rPr lang="en-US" altLang="zh-CN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战斗击杀的爽快感</a:t>
            </a:r>
            <a:endParaRPr lang="zh-CN" altLang="en-US" sz="2000">
              <a:solidFill>
                <a:srgbClr val="EFC27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3740" y="1736725"/>
            <a:ext cx="5532755" cy="338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44615" y="5377180"/>
            <a:ext cx="4670425" cy="7683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4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小丑牌</a:t>
            </a:r>
            <a:endParaRPr lang="zh-CN" altLang="en-US" sz="2400">
              <a:solidFill>
                <a:srgbClr val="EFC27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数字爆炸</a:t>
            </a:r>
            <a:r>
              <a:rPr lang="en-US" altLang="zh-CN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 sz="2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牌组构筑的乐趣</a:t>
            </a:r>
            <a:endParaRPr lang="zh-CN" altLang="en-US" sz="2000">
              <a:solidFill>
                <a:srgbClr val="EFC27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17085" y="3198495"/>
            <a:ext cx="1176655" cy="70675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4000">
                <a:solidFill>
                  <a:srgbClr val="EFC27F"/>
                </a:solidFill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endParaRPr lang="en-US" altLang="zh-CN" sz="4000">
              <a:solidFill>
                <a:srgbClr val="EFC27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207260"/>
            <a:ext cx="4228465" cy="2689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EFC27F"/>
                </a:solidFill>
              </a:rPr>
              <a:t>玩法循环</a:t>
            </a:r>
            <a:endParaRPr lang="zh-CN" altLang="en-US">
              <a:solidFill>
                <a:srgbClr val="EFC27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257300"/>
            <a:ext cx="5102225" cy="5248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50455" y="4398010"/>
            <a:ext cx="400558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olidFill>
                  <a:srgbClr val="FFFF00"/>
                </a:solidFill>
              </a:rPr>
              <a:t>demo</a:t>
            </a:r>
            <a:r>
              <a:rPr lang="zh-CN" sz="1400">
                <a:solidFill>
                  <a:srgbClr val="FFFF00"/>
                </a:solidFill>
              </a:rPr>
              <a:t>先做</a:t>
            </a:r>
            <a:r>
              <a:rPr lang="en-US" altLang="zh-CN" sz="1400">
                <a:solidFill>
                  <a:srgbClr val="FFFF00"/>
                </a:solidFill>
              </a:rPr>
              <a:t>1~2</a:t>
            </a:r>
            <a:r>
              <a:rPr lang="zh-CN" sz="1400">
                <a:solidFill>
                  <a:srgbClr val="FFFF00"/>
                </a:solidFill>
              </a:rPr>
              <a:t>层验证玩法</a:t>
            </a:r>
            <a:endParaRPr lang="zh-CN" altLang="en-US" sz="1400">
              <a:solidFill>
                <a:srgbClr val="FFFF00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当固定关卡挑战完后，就会进入无尽模式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每层为4个单向线性关卡，固定结构为：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2个小怪房+1个随机房+1个BOSS房</a:t>
            </a:r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95" y="3773170"/>
            <a:ext cx="1417320" cy="2978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65" y="1283970"/>
            <a:ext cx="5907405" cy="23806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房间类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052830"/>
            <a:ext cx="10420350" cy="4784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FFFF00"/>
                </a:solidFill>
                <a:sym typeface="+mn-ea"/>
              </a:rPr>
              <a:t>总伤害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=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各个牌型的（基础伤害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*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倍率）总和</a:t>
            </a:r>
            <a:endParaRPr lang="zh-CN" altLang="en-US">
              <a:solidFill>
                <a:srgbClr val="FFFF00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根据牌型给出基础伤害和倍率，分别计算每张牌的基础伤害，并在这个过程中触发所有打出道具的效果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）计算基础分：</a:t>
            </a:r>
            <a:r>
              <a:rPr lang="zh-CN" altLang="en-US">
                <a:solidFill>
                  <a:schemeClr val="bg1"/>
                </a:solidFill>
              </a:rPr>
              <a:t>按照打出的牌，从左到右依次计算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）根据手牌，计算每个牌型的倍率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EFC27F"/>
                </a:solidFill>
                <a:sym typeface="+mn-ea"/>
              </a:rPr>
              <a:t>伤害计算规则</a:t>
            </a:r>
            <a:endParaRPr lang="zh-CN" altLang="en-US">
              <a:solidFill>
                <a:srgbClr val="EFC27F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EFC27F"/>
                </a:solidFill>
                <a:sym typeface="+mn-ea"/>
              </a:rPr>
              <a:t>牌型对应的基础伤害</a:t>
            </a:r>
            <a:endParaRPr lang="zh-CN" altLang="en-US">
              <a:solidFill>
                <a:srgbClr val="EFC27F"/>
              </a:solidFill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28800" y="1905000"/>
          <a:ext cx="8789670" cy="3429000"/>
        </p:xfrm>
        <a:graphic>
          <a:graphicData uri="http://schemas.openxmlformats.org/drawingml/2006/table">
            <a:tbl>
              <a:tblPr firstRow="1" bandRow="1">
                <a:tableStyleId>{32BB50D0-1A26-4A74-A25F-EB21C2307C4F}</a:tableStyleId>
              </a:tblPr>
              <a:tblGrid>
                <a:gridCol w="2197735"/>
                <a:gridCol w="2197100"/>
                <a:gridCol w="2197418"/>
                <a:gridCol w="2197417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牌型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例子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基础伤害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五条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个相同的骰面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 J J J 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四条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个相同的骰面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10 10 10 10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葫芦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三条加一对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 K K 9 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顺子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个连续的骰面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 K Q J 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三条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个相同的骰面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 9 9 K J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两对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</a:t>
                      </a:r>
                      <a:r>
                        <a:rPr lang="zh-CN" altLang="en-US" sz="1800"/>
                        <a:t>组</a:t>
                      </a:r>
                      <a:r>
                        <a:rPr lang="en-US" altLang="zh-CN" sz="1800"/>
                        <a:t>2</a:t>
                      </a:r>
                      <a:r>
                        <a:rPr lang="zh-CN" altLang="en-US" sz="1800"/>
                        <a:t>个不同的骰面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Q Q 9 9 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2</a:t>
                      </a:r>
                      <a:r>
                        <a:rPr lang="zh-CN" altLang="en-US" sz="1800"/>
                        <a:t>个不同的骰面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10 K Q 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无组合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个不同的骰面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 K Q J 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483305"/>
            <a:ext cx="10969200" cy="705600"/>
          </a:xfrm>
        </p:spPr>
        <p:txBody>
          <a:bodyPr/>
          <a:p>
            <a:r>
              <a:rPr lang="zh-CN" altLang="en-US">
                <a:solidFill>
                  <a:srgbClr val="EFC27F"/>
                </a:solidFill>
              </a:rPr>
              <a:t>角色</a:t>
            </a:r>
            <a:endParaRPr lang="zh-CN" altLang="en-US">
              <a:solidFill>
                <a:srgbClr val="EFC27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1580515"/>
            <a:ext cx="5330190" cy="4438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483305"/>
            <a:ext cx="10969200" cy="705600"/>
          </a:xfrm>
        </p:spPr>
        <p:txBody>
          <a:bodyPr/>
          <a:p>
            <a:r>
              <a:rPr lang="zh-CN" altLang="en-US">
                <a:solidFill>
                  <a:srgbClr val="EFC27F"/>
                </a:solidFill>
              </a:rPr>
              <a:t>四个方向行走</a:t>
            </a:r>
            <a:endParaRPr lang="zh-CN" altLang="en-US">
              <a:solidFill>
                <a:srgbClr val="EFC27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0920" y="1247140"/>
            <a:ext cx="9455785" cy="4898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7440" y="3020695"/>
            <a:ext cx="4342765" cy="82994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4800" b="1" spc="400">
                <a:latin typeface="Arial" panose="020B0604020202020204" pitchFamily="34" charset="0"/>
                <a:ea typeface="微软雅黑" panose="020B0503020204020204" charset="-122"/>
              </a:rPr>
              <a:t>这是一个房间</a:t>
            </a:r>
            <a:endParaRPr lang="zh-CN" altLang="en-US" sz="4800" b="1" spc="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2205" y="1247140"/>
            <a:ext cx="1753870" cy="368300"/>
          </a:xfrm>
          <a:prstGeom prst="rect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0445" y="3020695"/>
            <a:ext cx="635000" cy="1268095"/>
          </a:xfrm>
          <a:prstGeom prst="rect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31705" y="3020695"/>
            <a:ext cx="635000" cy="1268095"/>
          </a:xfrm>
          <a:prstGeom prst="rect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>
              <a:lnSpc>
                <a:spcPct val="24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门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11775" y="4486275"/>
            <a:ext cx="1014095" cy="1014095"/>
          </a:xfrm>
          <a:prstGeom prst="ellips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19420" y="4642485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65190" y="4642485"/>
            <a:ext cx="155575" cy="1631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31005" y="5614035"/>
            <a:ext cx="3175635" cy="54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2835910" y="5597525"/>
            <a:ext cx="5979795" cy="64008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2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4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6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08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  <p:tag name="resource_record_key" val="{&quot;10&quot;:[20287228,21549978,21561960],&quot;65&quot;:[20233247]}"/>
</p:tagLst>
</file>

<file path=ppt/tags/tag10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2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4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6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8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1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  <p:tag name="resource_record_key" val="{&quot;10&quot;:[20287228,21549978,50043887],&quot;65&quot;:[20233247]}"/>
</p:tagLst>
</file>

<file path=ppt/tags/tag12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2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4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6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8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2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2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  <p:tag name="resource_record_key" val="{&quot;10&quot;:[20287228,21549978,20051841,50037197],&quot;65&quot;:[20233247]}"/>
</p:tagLst>
</file>

<file path=ppt/tags/tag13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4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6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8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3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2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4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  <p:tag name="resource_record_key" val="{&quot;10&quot;:[20287228,21549978,20051841,50037197,50013056],&quot;65&quot;:[20233247]}"/>
</p:tagLst>
</file>

<file path=ppt/tags/tag14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6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8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4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1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2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3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4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5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156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  <p:tag name="resource_record_key" val="{&quot;10&quot;:[20287228,21549978,20051841,50037197,50013056],&quot;65&quot;:[20233247]}"/>
</p:tagLst>
</file>

<file path=ppt/tags/tag157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commondata" val="eyJoZGlkIjoiZjEzYTQwNzk4MjFjZmQ5NDMwZWYzZTQyMzgyZmJkOWEifQ=="/>
  <p:tag name="resource_record_key" val="{&quot;10&quot;:[20287228,21549978,20051841,50043887,50037197,50013056,21561960,21597367],&quot;29&quot;:[50000076,50000077],&quot;65&quot;:[20205081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8_9*a*1"/>
  <p:tag name="KSO_WM_TEMPLATE_CATEGORY" val="custom"/>
  <p:tag name="KSO_WM_TEMPLATE_INDEX" val="2023329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1491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47_3*a*1"/>
  <p:tag name="KSO_WM_TEMPLATE_CATEGORY" val="diagram"/>
  <p:tag name="KSO_WM_TEMPLATE_INDEX" val="2023324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1"/>
</p:tagLst>
</file>

<file path=ppt/tags/tag67.xml><?xml version="1.0" encoding="utf-8"?>
<p:tagLst xmlns:p="http://schemas.openxmlformats.org/presentationml/2006/main"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2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TEXT_TYPE" val="1"/>
  <p:tag name="KSO_WM_UNIT_USESOURCEFORMAT_APPLY" val="1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x*1_2_1"/>
  <p:tag name="KSO_WM_TEMPLATE_CATEGORY" val="diagram"/>
  <p:tag name="KSO_WM_TEMPLATE_INDEX" val="20233247"/>
  <p:tag name="KSO_WM_UNIT_LAYERLEVEL" val="1_1_1"/>
  <p:tag name="KSO_WM_TAG_VERSION" val="3.0"/>
  <p:tag name="KSO_WM_UNIT_VALUE" val="65*70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1"/>
</p:tagLst>
</file>

<file path=ppt/tags/tag72.xml><?xml version="1.0" encoding="utf-8"?>
<p:tagLst xmlns:p="http://schemas.openxmlformats.org/presentationml/2006/main">
  <p:tag name="KSO_WM_BEAUTIFY_FLAG" val="#wm#"/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TEXT_TYPE" val="1"/>
  <p:tag name="KSO_WM_UNIT_USESOURCEFORMAT_APPLY" val="1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x*1_1_1"/>
  <p:tag name="KSO_WM_TEMPLATE_CATEGORY" val="diagram"/>
  <p:tag name="KSO_WM_TEMPLATE_INDEX" val="20233247"/>
  <p:tag name="KSO_WM_UNIT_LAYERLEVEL" val="1_1_1"/>
  <p:tag name="KSO_WM_TAG_VERSION" val="3.0"/>
  <p:tag name="KSO_WM_UNIT_VALUE" val="70*70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1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1"/>
</p:tagLst>
</file>

<file path=ppt/tags/tag77.xml><?xml version="1.0" encoding="utf-8"?>
<p:tagLst xmlns:p="http://schemas.openxmlformats.org/presentationml/2006/main"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TEXT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2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diagram202332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47"/>
  <p:tag name="KSO_WM_SLIDE_LAYOUT" val="a_l"/>
  <p:tag name="KSO_WM_SLIDE_LAYOUT_CNT" val="1_1"/>
  <p:tag name="KSO_WM_SPECIAL_SOURCE" val="bdnull"/>
  <p:tag name="KSO_WM_SLIDE_TYPE" val="text"/>
  <p:tag name="KSO_WM_SLIDE_SIZE" val="846.25*316.05"/>
  <p:tag name="KSO_WM_SLIDE_POSITION" val="58.4*144.55"/>
  <p:tag name="KSO_WM_ASSIST_SLIDE" val="1"/>
  <p:tag name="KSO_WM_SLIDE_SUBTYPE" val="diag"/>
  <p:tag name="KSO_WM_DIAGRAM_GROUP_CODE" val="l1-1"/>
  <p:tag name="KSO_WM_SLIDE_DIAGTYPE" val="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7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TABLE_ENDDRAG_ORIGIN_RECT" val="691*270"/>
  <p:tag name="TABLE_ENDDRAG_RECT" val="144*150*692*270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29&quot;:[50000076,50000077],&quot;65&quot;:[20205081]}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97367],&quot;65&quot;:[20205081]}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8981000295_1_1"/>
  <p:tag name="KSO_WM_DIAGRAM_VIRTUALLY_FRAME" val="{&quot;height&quot;:372.18669291338585,&quot;left&quot;:133.96448818897636,&quot;top&quot;:29.9,&quot;width&quot;:555.4355118110236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1491"/>
</p:tagLst>
</file>

<file path=ppt/tags/tag9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8981000295_1_1"/>
  <p:tag name="KSO_WM_DIAGRAM_VIRTUALLY_FRAME" val="{&quot;height&quot;:372.18669291338585,&quot;left&quot;:133.96448818897636,&quot;top&quot;:29.9,&quot;width&quot;:555.4355118110236}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1491"/>
</p:tagLst>
</file>

<file path=ppt/tags/tag93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8980935392_1_1"/>
  <p:tag name="KSO_WM_DIAGRAM_VIRTUALLY_FRAME" val="{&quot;height&quot;:372.18669291338585,&quot;left&quot;:133.9644881889764,&quot;top&quot;:29.9,&quot;width&quot;:555.4355118110236}"/>
</p:tagLst>
</file>

<file path=ppt/tags/tag94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8981000295_1_1"/>
  <p:tag name="KSO_WM_DIAGRAM_VIRTUALLY_FRAME" val="{&quot;height&quot;:372.18669291338585,&quot;left&quot;:133.9644881889764,&quot;top&quot;:29.9,&quot;width&quot;:555.4355118110236}"/>
</p:tagLst>
</file>

<file path=ppt/tags/tag95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28980937797_1_1"/>
  <p:tag name="KSO_WM_DIAGRAM_VIRTUALLY_FRAME" val="{&quot;height&quot;:372.18669291338585,&quot;left&quot;:133.9644881889764,&quot;top&quot;:29.9,&quot;width&quot;:555.4355118110236}"/>
  <p:tag name="KSO_WM_UNIT_DYNAMIC_NUM_START" val="0"/>
  <p:tag name="KSO_WM_UNIT_DYNAMIC_NUM_END" val="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1491"/>
</p:tagLst>
</file>

<file path=ppt/tags/tag97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98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ags/tag99.xml><?xml version="1.0" encoding="utf-8"?>
<p:tagLst xmlns:p="http://schemas.openxmlformats.org/presentationml/2006/main">
  <p:tag name="KSO_WM_DIAGRAM_VIRTUALLY_FRAME" val="{&quot;height&quot;:91,&quot;left&quot;:179.05,&quot;top&quot;:18.75,&quot;width&quot;:150.1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演示</Application>
  <PresentationFormat>宽屏</PresentationFormat>
  <Paragraphs>392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逐浪哥特真爱体</vt:lpstr>
      <vt:lpstr>微软雅黑</vt:lpstr>
      <vt:lpstr>汉仪粗圆简</vt:lpstr>
      <vt:lpstr>Arial Unicode MS</vt:lpstr>
      <vt:lpstr>Calibri</vt:lpstr>
      <vt:lpstr>WPS</vt:lpstr>
      <vt:lpstr>冥界鬼牌 Alea Acheron</vt:lpstr>
      <vt:lpstr>基础介绍</vt:lpstr>
      <vt:lpstr>灵感来源</vt:lpstr>
      <vt:lpstr>玩法循环</vt:lpstr>
      <vt:lpstr>PowerPoint 演示文稿</vt:lpstr>
      <vt:lpstr>伤害计算规则</vt:lpstr>
      <vt:lpstr>牌型对应的基础伤害</vt:lpstr>
      <vt:lpstr>角色</vt:lpstr>
      <vt:lpstr>四个方向行走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用手牌攻击魔神</vt:lpstr>
      <vt:lpstr>第一版demo的工作量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水</cp:lastModifiedBy>
  <cp:revision>351</cp:revision>
  <dcterms:created xsi:type="dcterms:W3CDTF">2019-06-19T02:08:00Z</dcterms:created>
  <dcterms:modified xsi:type="dcterms:W3CDTF">2024-10-24T07:53:31Z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148FBC752640472F8966A9140875BC6E_13</vt:lpwstr>
  </property>
</Properties>
</file>